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5143500" type="screen16x9"/>
  <p:notesSz cx="6858000" cy="9144000"/>
  <p:embeddedFontLst>
    <p:embeddedFont>
      <p:font typeface="Poppins" pitchFamily="2" charset="77"/>
      <p:regular r:id="rId63"/>
      <p:bold r:id="rId64"/>
      <p:italic r:id="rId65"/>
      <p:boldItalic r:id="rId66"/>
    </p:embeddedFont>
    <p:embeddedFont>
      <p:font typeface="Roboto" panose="02000000000000000000" pitchFamily="2" charset="0"/>
      <p:regular r:id="rId67"/>
      <p:bold r:id="rId68"/>
      <p:italic r:id="rId69"/>
      <p:boldItalic r:id="rId70"/>
    </p:embeddedFont>
    <p:embeddedFont>
      <p:font typeface="Roboto Black" panose="020F0502020204030204" pitchFamily="34" charset="0"/>
      <p:bold r:id="rId71"/>
      <p:italic r:id="rId72"/>
      <p:boldItalic r:id="rId73"/>
    </p:embeddedFont>
    <p:embeddedFont>
      <p:font typeface="Roboto ExtraBold" panose="02000000000000000000" pitchFamily="2" charset="0"/>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A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966F75-C9DF-214B-A6E8-999880FBF2AD}" v="1" dt="2025-09-01T07:52:38.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7945"/>
  </p:normalViewPr>
  <p:slideViewPr>
    <p:cSldViewPr snapToGrid="0">
      <p:cViewPr varScale="1">
        <p:scale>
          <a:sx n="112" d="100"/>
          <a:sy n="112" d="100"/>
        </p:scale>
        <p:origin x="218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2.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0.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Krus" userId="e1da71f7-4698-4d17-9ab3-e1234acfec08" providerId="ADAL" clId="{76EC3FCB-8D4A-5A2C-B399-AE5A66B0C5C4}"/>
    <pc:docChg chg="custSel modSld">
      <pc:chgData name="Stephanie Krus" userId="e1da71f7-4698-4d17-9ab3-e1234acfec08" providerId="ADAL" clId="{76EC3FCB-8D4A-5A2C-B399-AE5A66B0C5C4}" dt="2025-09-01T07:52:54.460" v="146" actId="20577"/>
      <pc:docMkLst>
        <pc:docMk/>
      </pc:docMkLst>
      <pc:sldChg chg="modNotesTx">
        <pc:chgData name="Stephanie Krus" userId="e1da71f7-4698-4d17-9ab3-e1234acfec08" providerId="ADAL" clId="{76EC3FCB-8D4A-5A2C-B399-AE5A66B0C5C4}" dt="2025-08-28T16:08:29.718" v="7" actId="20577"/>
        <pc:sldMkLst>
          <pc:docMk/>
          <pc:sldMk cId="0" sldId="259"/>
        </pc:sldMkLst>
      </pc:sldChg>
      <pc:sldChg chg="modNotesTx">
        <pc:chgData name="Stephanie Krus" userId="e1da71f7-4698-4d17-9ab3-e1234acfec08" providerId="ADAL" clId="{76EC3FCB-8D4A-5A2C-B399-AE5A66B0C5C4}" dt="2025-08-28T16:11:08.534" v="15" actId="20577"/>
        <pc:sldMkLst>
          <pc:docMk/>
          <pc:sldMk cId="0" sldId="264"/>
        </pc:sldMkLst>
      </pc:sldChg>
      <pc:sldChg chg="modNotesTx">
        <pc:chgData name="Stephanie Krus" userId="e1da71f7-4698-4d17-9ab3-e1234acfec08" providerId="ADAL" clId="{76EC3FCB-8D4A-5A2C-B399-AE5A66B0C5C4}" dt="2025-08-28T16:17:07.566" v="75" actId="20577"/>
        <pc:sldMkLst>
          <pc:docMk/>
          <pc:sldMk cId="0" sldId="265"/>
        </pc:sldMkLst>
      </pc:sldChg>
      <pc:sldChg chg="modNotesTx">
        <pc:chgData name="Stephanie Krus" userId="e1da71f7-4698-4d17-9ab3-e1234acfec08" providerId="ADAL" clId="{76EC3FCB-8D4A-5A2C-B399-AE5A66B0C5C4}" dt="2025-08-28T16:13:18.953" v="57" actId="20577"/>
        <pc:sldMkLst>
          <pc:docMk/>
          <pc:sldMk cId="0" sldId="266"/>
        </pc:sldMkLst>
      </pc:sldChg>
      <pc:sldChg chg="modNotesTx">
        <pc:chgData name="Stephanie Krus" userId="e1da71f7-4698-4d17-9ab3-e1234acfec08" providerId="ADAL" clId="{76EC3FCB-8D4A-5A2C-B399-AE5A66B0C5C4}" dt="2025-08-28T16:20:18.345" v="100" actId="20577"/>
        <pc:sldMkLst>
          <pc:docMk/>
          <pc:sldMk cId="0" sldId="269"/>
        </pc:sldMkLst>
      </pc:sldChg>
      <pc:sldChg chg="modNotesTx">
        <pc:chgData name="Stephanie Krus" userId="e1da71f7-4698-4d17-9ab3-e1234acfec08" providerId="ADAL" clId="{76EC3FCB-8D4A-5A2C-B399-AE5A66B0C5C4}" dt="2025-08-28T16:21:27.669" v="107" actId="20577"/>
        <pc:sldMkLst>
          <pc:docMk/>
          <pc:sldMk cId="0" sldId="270"/>
        </pc:sldMkLst>
      </pc:sldChg>
      <pc:sldChg chg="modNotesTx">
        <pc:chgData name="Stephanie Krus" userId="e1da71f7-4698-4d17-9ab3-e1234acfec08" providerId="ADAL" clId="{76EC3FCB-8D4A-5A2C-B399-AE5A66B0C5C4}" dt="2025-08-28T16:22:32.512" v="114" actId="5793"/>
        <pc:sldMkLst>
          <pc:docMk/>
          <pc:sldMk cId="0" sldId="275"/>
        </pc:sldMkLst>
      </pc:sldChg>
      <pc:sldChg chg="modNotesTx">
        <pc:chgData name="Stephanie Krus" userId="e1da71f7-4698-4d17-9ab3-e1234acfec08" providerId="ADAL" clId="{76EC3FCB-8D4A-5A2C-B399-AE5A66B0C5C4}" dt="2025-08-28T16:38:53.949" v="116" actId="20577"/>
        <pc:sldMkLst>
          <pc:docMk/>
          <pc:sldMk cId="0" sldId="281"/>
        </pc:sldMkLst>
      </pc:sldChg>
      <pc:sldChg chg="modNotesTx">
        <pc:chgData name="Stephanie Krus" userId="e1da71f7-4698-4d17-9ab3-e1234acfec08" providerId="ADAL" clId="{76EC3FCB-8D4A-5A2C-B399-AE5A66B0C5C4}" dt="2025-08-28T16:40:59.110" v="117" actId="20577"/>
        <pc:sldMkLst>
          <pc:docMk/>
          <pc:sldMk cId="0" sldId="284"/>
        </pc:sldMkLst>
      </pc:sldChg>
      <pc:sldChg chg="modNotesTx">
        <pc:chgData name="Stephanie Krus" userId="e1da71f7-4698-4d17-9ab3-e1234acfec08" providerId="ADAL" clId="{76EC3FCB-8D4A-5A2C-B399-AE5A66B0C5C4}" dt="2025-08-28T16:45:40.370" v="128" actId="20577"/>
        <pc:sldMkLst>
          <pc:docMk/>
          <pc:sldMk cId="0" sldId="285"/>
        </pc:sldMkLst>
      </pc:sldChg>
      <pc:sldChg chg="modNotesTx">
        <pc:chgData name="Stephanie Krus" userId="e1da71f7-4698-4d17-9ab3-e1234acfec08" providerId="ADAL" clId="{76EC3FCB-8D4A-5A2C-B399-AE5A66B0C5C4}" dt="2025-08-28T16:47:04.086" v="130" actId="20577"/>
        <pc:sldMkLst>
          <pc:docMk/>
          <pc:sldMk cId="0" sldId="290"/>
        </pc:sldMkLst>
      </pc:sldChg>
      <pc:sldChg chg="modNotesTx">
        <pc:chgData name="Stephanie Krus" userId="e1da71f7-4698-4d17-9ab3-e1234acfec08" providerId="ADAL" clId="{76EC3FCB-8D4A-5A2C-B399-AE5A66B0C5C4}" dt="2025-08-28T16:47:58.009" v="135" actId="20577"/>
        <pc:sldMkLst>
          <pc:docMk/>
          <pc:sldMk cId="0" sldId="293"/>
        </pc:sldMkLst>
      </pc:sldChg>
      <pc:sldChg chg="modNotesTx">
        <pc:chgData name="Stephanie Krus" userId="e1da71f7-4698-4d17-9ab3-e1234acfec08" providerId="ADAL" clId="{76EC3FCB-8D4A-5A2C-B399-AE5A66B0C5C4}" dt="2025-08-28T16:48:50.842" v="137" actId="20577"/>
        <pc:sldMkLst>
          <pc:docMk/>
          <pc:sldMk cId="0" sldId="294"/>
        </pc:sldMkLst>
      </pc:sldChg>
      <pc:sldChg chg="modNotesTx">
        <pc:chgData name="Stephanie Krus" userId="e1da71f7-4698-4d17-9ab3-e1234acfec08" providerId="ADAL" clId="{76EC3FCB-8D4A-5A2C-B399-AE5A66B0C5C4}" dt="2025-08-28T16:50:02.278" v="139" actId="20577"/>
        <pc:sldMkLst>
          <pc:docMk/>
          <pc:sldMk cId="0" sldId="296"/>
        </pc:sldMkLst>
      </pc:sldChg>
      <pc:sldChg chg="modNotesTx">
        <pc:chgData name="Stephanie Krus" userId="e1da71f7-4698-4d17-9ab3-e1234acfec08" providerId="ADAL" clId="{76EC3FCB-8D4A-5A2C-B399-AE5A66B0C5C4}" dt="2025-08-28T16:51:19.239" v="141" actId="20577"/>
        <pc:sldMkLst>
          <pc:docMk/>
          <pc:sldMk cId="0" sldId="297"/>
        </pc:sldMkLst>
      </pc:sldChg>
      <pc:sldChg chg="modNotesTx">
        <pc:chgData name="Stephanie Krus" userId="e1da71f7-4698-4d17-9ab3-e1234acfec08" providerId="ADAL" clId="{76EC3FCB-8D4A-5A2C-B399-AE5A66B0C5C4}" dt="2025-09-01T07:52:54.460" v="146" actId="20577"/>
        <pc:sldMkLst>
          <pc:docMk/>
          <pc:sldMk cId="0"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ccessibility-manual.dwp.gov.uk/guidance-for-your-job-role/service-design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ope.org.uk/"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business.scope.org.uk/toolkit/accessible-event-planning-toolkit/" TargetMode="External"/><Relationship Id="rId4" Type="http://schemas.openxmlformats.org/officeDocument/2006/relationships/hyperlink" Target="https://www.scope.org.uk/advice-and-support/checking-event-venue-accessibility"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statistics/family-resources-survey-financial-year-2022-to-2023/family-resources-survey-financial-year-2022-to-2023#disability-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earetechwomen.com/major-new-report-from-the-tech-talent-charter-reveals-tech-employers-massively-underestimate-neurodivergence-in-their-workforc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committees.parliament.uk/writtenevidence/6613/pdf/" TargetMode="External"/><Relationship Id="rId4" Type="http://schemas.openxmlformats.org/officeDocument/2006/relationships/hyperlink" Target="https://www.creativereview.co.uk/neurodiversity-creative-industry-experienc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ccessibility-manual.dwp.gov.uk/best-practice/service-feature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ccessibility.blog.gov.uk/2021/05/27/why-weve-created-an-accessibility-manual-and-how-you-can-help-shape-i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eb.archive.org/web/20210731122848/https:/accessibility-manual.dwp.gov.uk/guidance-for-your-job-rol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ov.uk/service-manual/service-standard/point-5-make-sure-everyone-can-use-the-service"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ddat-capability-framework.service.gov.uk/role/service-designer" TargetMode="External"/><Relationship Id="rId4" Type="http://schemas.openxmlformats.org/officeDocument/2006/relationships/hyperlink" Target="https://apply-the-service-standard.education.gov.uk/service-standard/5-make-sure-everyone-can-use-the-servic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4b6e2f5c3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4b6e2f5c3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a45681ae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a45681ae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That was my initial plan, but I wanted to involve the wider service design community in DWP too, because I’m just one service designer, and there are different ways to practice service design.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worked on this with the DWP Service design community in September 2024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Enters Lindsay Stephens, who organises the Service Design community events in DWP along with Shalom. There was nothing planned for the next one, so I suggested presenting what I had done to give some context, and then we could work on this as a community. We had invited Tom to the session so he could hear first hand what we felt our role was regarding accessibility.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solidFill>
                  <a:schemeClr val="dk1"/>
                </a:solidFill>
              </a:rPr>
              <a:t>Plot twist 1 - contractor’s life, my contract was terminated earlier than planned in December</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Plot twist 2 - I got a new contract in DWP in February 2025</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 contacted Tom again, asking if he add worked on the guidance, and he had a really good draft already - I gave him feedback, but  I felt I needed to involve the Service Design community again, and we had a Community day coming up in March.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6a45681ae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6a45681ae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Again we worked on this in groups to refine the guidance and it got much better as a result.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We had a few questions as well, for example, we needed resources for physical accessibility, because as service designers, we look at all the channels, not just the digital ones and wanted to make sure we had pointers in the guidance to help with making in person events accessible.</a:t>
            </a:r>
            <a:endParaRPr dirty="0"/>
          </a:p>
          <a:p>
            <a:pPr marL="0" lvl="0" indent="0" algn="l" rtl="0">
              <a:spcBef>
                <a:spcPts val="0"/>
              </a:spcBef>
              <a:spcAft>
                <a:spcPts val="0"/>
              </a:spcAft>
              <a:buNone/>
            </a:pPr>
            <a:r>
              <a:rPr lang="en-GB" dirty="0"/>
              <a:t>Tom added some good sources on this and shortly after the guidance was published.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6a45681ae4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6a45681ae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By myself I can do a lot, and can control the timeline better, but by involving the service design community, it took this guidance much further, and made it better in the end.</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6a45681a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6a45681a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Since April 2025, the service designer role has its guidance page. Which makes me really happy.</a:t>
            </a:r>
            <a:endParaRPr dirty="0"/>
          </a:p>
          <a:p>
            <a:pPr marL="0" lvl="0" indent="0" algn="l" rtl="0">
              <a:spcBef>
                <a:spcPts val="0"/>
              </a:spcBef>
              <a:spcAft>
                <a:spcPts val="0"/>
              </a:spcAft>
              <a:buNone/>
            </a:pPr>
            <a:r>
              <a:rPr lang="en-GB" dirty="0"/>
              <a:t>I’m going to tell you a bit more about the guidance itself now that you now how it came to be created.</a:t>
            </a:r>
            <a:endParaRPr dirty="0"/>
          </a:p>
          <a:p>
            <a:pPr marL="0" lvl="0" indent="0" algn="l" rtl="0">
              <a:spcBef>
                <a:spcPts val="0"/>
              </a:spcBef>
              <a:spcAft>
                <a:spcPts val="0"/>
              </a:spcAft>
              <a:buNone/>
            </a:pPr>
            <a:r>
              <a:rPr lang="en-GB" dirty="0"/>
              <a:t>It covers the bullet points on the slides, and I’m going to go in a bit more details about each of them during the rest of the talk.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u="sng" dirty="0">
                <a:solidFill>
                  <a:schemeClr val="hlink"/>
                </a:solidFill>
                <a:hlinkClick r:id="rId3"/>
              </a:rPr>
              <a:t>Guidance for the service designer role</a:t>
            </a:r>
            <a:r>
              <a:rPr lang="en-GB" u="sng" dirty="0">
                <a:solidFill>
                  <a:schemeClr val="hlink"/>
                </a:solidFill>
              </a:rPr>
              <a:t>: https://accessibility-</a:t>
            </a:r>
            <a:r>
              <a:rPr lang="en-GB" u="sng" dirty="0" err="1">
                <a:solidFill>
                  <a:schemeClr val="hlink"/>
                </a:solidFill>
              </a:rPr>
              <a:t>manual.dwp.gov.uk</a:t>
            </a:r>
            <a:r>
              <a:rPr lang="en-GB" u="sng" dirty="0">
                <a:solidFill>
                  <a:schemeClr val="hlink"/>
                </a:solidFill>
              </a:rPr>
              <a:t>/guidance-for-your-job-role/service-designer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684ec3686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684ec3686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So first, what’s actually different and specific to this role?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Others on your team might not have this insight, so you should be an advocate in your team for all your user, both internal and external.</a:t>
            </a:r>
            <a:endParaRPr sz="2000" dirty="0">
              <a:solidFill>
                <a:srgbClr val="434343"/>
              </a:solidFill>
              <a:latin typeface="Roboto"/>
              <a:ea typeface="Roboto"/>
              <a:cs typeface="Roboto"/>
              <a:sym typeface="Roboto"/>
            </a:endParaRPr>
          </a:p>
          <a:p>
            <a:pPr marL="0" lvl="0" indent="0" algn="l" rtl="0">
              <a:lnSpc>
                <a:spcPct val="115000"/>
              </a:lnSpc>
              <a:spcBef>
                <a:spcPts val="1200"/>
              </a:spcBef>
              <a:spcAft>
                <a:spcPts val="0"/>
              </a:spcAft>
              <a:buNone/>
            </a:pPr>
            <a:r>
              <a:rPr lang="en-GB" dirty="0">
                <a:solidFill>
                  <a:schemeClr val="dk1"/>
                </a:solidFill>
              </a:rPr>
              <a:t>Parts of your service, as well as some of your design activities, might occur offline. You must consider non digital accessibility too.</a:t>
            </a: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The disability charity</a:t>
            </a:r>
            <a:r>
              <a:rPr lang="en-GB" dirty="0">
                <a:solidFill>
                  <a:schemeClr val="dk1"/>
                </a:solidFill>
                <a:uFill>
                  <a:noFill/>
                </a:uFill>
                <a:hlinkClick r:id="rId3">
                  <a:extLst>
                    <a:ext uri="{A12FA001-AC4F-418D-AE19-62706E023703}">
                      <ahyp:hlinkClr xmlns:ahyp="http://schemas.microsoft.com/office/drawing/2018/hyperlinkcolor" val="tx"/>
                    </a:ext>
                  </a:extLst>
                </a:hlinkClick>
              </a:rPr>
              <a:t> </a:t>
            </a:r>
            <a:r>
              <a:rPr lang="en-GB" u="sng" dirty="0">
                <a:solidFill>
                  <a:schemeClr val="hlink"/>
                </a:solidFill>
                <a:hlinkClick r:id="rId3"/>
              </a:rPr>
              <a:t>Scope</a:t>
            </a:r>
            <a:r>
              <a:rPr lang="en-GB" dirty="0">
                <a:solidFill>
                  <a:schemeClr val="dk1"/>
                </a:solidFill>
              </a:rPr>
              <a:t> has lots of guidance around accessibility in the built environment. Scope provides guidance for users on how to</a:t>
            </a:r>
            <a:r>
              <a:rPr lang="en-GB" dirty="0">
                <a:solidFill>
                  <a:schemeClr val="dk1"/>
                </a:solidFill>
                <a:uFill>
                  <a:noFill/>
                </a:uFill>
                <a:hlinkClick r:id="rId4">
                  <a:extLst>
                    <a:ext uri="{A12FA001-AC4F-418D-AE19-62706E023703}">
                      <ahyp:hlinkClr xmlns:ahyp="http://schemas.microsoft.com/office/drawing/2018/hyperlinkcolor" val="tx"/>
                    </a:ext>
                  </a:extLst>
                </a:hlinkClick>
              </a:rPr>
              <a:t> </a:t>
            </a:r>
            <a:r>
              <a:rPr lang="en-GB" u="sng" dirty="0">
                <a:solidFill>
                  <a:schemeClr val="hlink"/>
                </a:solidFill>
                <a:hlinkClick r:id="rId4"/>
              </a:rPr>
              <a:t>check the accessibility of an event or venue</a:t>
            </a:r>
            <a:r>
              <a:rPr lang="en-GB" dirty="0">
                <a:solidFill>
                  <a:schemeClr val="dk1"/>
                </a:solidFill>
              </a:rPr>
              <a:t>. </a:t>
            </a:r>
          </a:p>
          <a:p>
            <a:pPr marL="0" lvl="0" indent="0" algn="l" rtl="0">
              <a:lnSpc>
                <a:spcPct val="115000"/>
              </a:lnSpc>
              <a:spcBef>
                <a:spcPts val="1200"/>
              </a:spcBef>
              <a:spcAft>
                <a:spcPts val="0"/>
              </a:spcAft>
              <a:buNone/>
            </a:pPr>
            <a:r>
              <a:rPr lang="en-GB" dirty="0">
                <a:solidFill>
                  <a:schemeClr val="dk1"/>
                </a:solidFill>
              </a:rPr>
              <a:t>This can be useful to understand what things you should consider when parts of your service require people to attend a place in person. </a:t>
            </a:r>
          </a:p>
          <a:p>
            <a:pPr marL="0" lvl="0" indent="0" algn="l" rtl="0">
              <a:lnSpc>
                <a:spcPct val="115000"/>
              </a:lnSpc>
              <a:spcBef>
                <a:spcPts val="1200"/>
              </a:spcBef>
              <a:spcAft>
                <a:spcPts val="0"/>
              </a:spcAft>
              <a:buNone/>
            </a:pPr>
            <a:r>
              <a:rPr lang="en-GB" dirty="0">
                <a:solidFill>
                  <a:schemeClr val="dk1"/>
                </a:solidFill>
              </a:rPr>
              <a:t>Scope for Business also have an</a:t>
            </a:r>
            <a:r>
              <a:rPr lang="en-GB" dirty="0">
                <a:solidFill>
                  <a:schemeClr val="dk1"/>
                </a:solidFill>
                <a:uFill>
                  <a:noFill/>
                </a:uFill>
                <a:hlinkClick r:id="rId5">
                  <a:extLst>
                    <a:ext uri="{A12FA001-AC4F-418D-AE19-62706E023703}">
                      <ahyp:hlinkClr xmlns:ahyp="http://schemas.microsoft.com/office/drawing/2018/hyperlinkcolor" val="tx"/>
                    </a:ext>
                  </a:extLst>
                </a:hlinkClick>
              </a:rPr>
              <a:t> </a:t>
            </a:r>
            <a:r>
              <a:rPr lang="en-GB" u="sng" dirty="0">
                <a:solidFill>
                  <a:schemeClr val="hlink"/>
                </a:solidFill>
                <a:hlinkClick r:id="rId5"/>
              </a:rPr>
              <a:t>accessible events toolkit</a:t>
            </a:r>
            <a:r>
              <a:rPr lang="en-GB" dirty="0">
                <a:solidFill>
                  <a:schemeClr val="dk1"/>
                </a:solidFill>
              </a:rPr>
              <a:t> that you may find useful. </a:t>
            </a:r>
            <a:endParaRPr dirty="0">
              <a:solidFill>
                <a:schemeClr val="dk1"/>
              </a:solidFill>
            </a:endParaRPr>
          </a:p>
          <a:p>
            <a:pPr marL="0" lvl="0" indent="0" algn="l" rtl="0">
              <a:spcBef>
                <a:spcPts val="1200"/>
              </a:spcBef>
              <a:spcAft>
                <a:spcPts val="0"/>
              </a:spcAft>
              <a:buNone/>
            </a:pPr>
            <a:endParaRPr lang="en-GB" dirty="0"/>
          </a:p>
          <a:p>
            <a:pPr marL="0" lvl="0" indent="0" algn="l" rtl="0">
              <a:spcBef>
                <a:spcPts val="1200"/>
              </a:spcBef>
              <a:spcAft>
                <a:spcPts val="0"/>
              </a:spcAft>
              <a:buNone/>
            </a:pPr>
            <a:r>
              <a:rPr lang="en-GB" dirty="0"/>
              <a:t>Links to the material: </a:t>
            </a:r>
          </a:p>
          <a:p>
            <a:pPr marL="0" lvl="0" indent="0" algn="l" rtl="0">
              <a:spcBef>
                <a:spcPts val="1200"/>
              </a:spcBef>
              <a:spcAft>
                <a:spcPts val="0"/>
              </a:spcAft>
              <a:buNone/>
            </a:pPr>
            <a:r>
              <a:rPr lang="en-GB" dirty="0"/>
              <a:t>https://</a:t>
            </a:r>
            <a:r>
              <a:rPr lang="en-GB" dirty="0" err="1"/>
              <a:t>www.scope.org.uk</a:t>
            </a:r>
            <a:endParaRPr lang="en-GB" dirty="0"/>
          </a:p>
          <a:p>
            <a:pPr marL="0" lvl="0" indent="0" algn="l" rtl="0">
              <a:spcBef>
                <a:spcPts val="1200"/>
              </a:spcBef>
              <a:spcAft>
                <a:spcPts val="0"/>
              </a:spcAft>
              <a:buNone/>
            </a:pPr>
            <a:r>
              <a:rPr lang="en-GB" dirty="0"/>
              <a:t>https://</a:t>
            </a:r>
            <a:r>
              <a:rPr lang="en-GB" dirty="0" err="1"/>
              <a:t>www.scope.org.uk</a:t>
            </a:r>
            <a:r>
              <a:rPr lang="en-GB" dirty="0"/>
              <a:t>/advice-and-support/checking-event-venue-accessibility</a:t>
            </a:r>
          </a:p>
          <a:p>
            <a:pPr marL="0" lvl="0" indent="0" algn="l" rtl="0">
              <a:spcBef>
                <a:spcPts val="1200"/>
              </a:spcBef>
              <a:spcAft>
                <a:spcPts val="0"/>
              </a:spcAft>
              <a:buNone/>
            </a:pPr>
            <a:r>
              <a:rPr lang="en-GB" dirty="0"/>
              <a:t>https://</a:t>
            </a:r>
            <a:r>
              <a:rPr lang="en-GB" dirty="0" err="1"/>
              <a:t>business.scope.org.uk</a:t>
            </a:r>
            <a:r>
              <a:rPr lang="en-GB" dirty="0"/>
              <a:t>/toolkit/accessible-event-planning-toolkit/</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6a45681ae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6a45681ae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dirty="0"/>
              <a:t>Tare 2 meanings to this: you are in a situation where an alternative option is a better than spending a lot of time on making a digital self-serving solution more accessible</a:t>
            </a:r>
            <a:endParaRPr dirty="0"/>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For example, consider the digital self-check-in at Jobcentres. It might be difficult to change accessibility settings if you need to use a screen reader and cannot hear in the busy environment. Speaking to a person could provide a better experience. </a:t>
            </a:r>
            <a:endParaRPr dirty="0"/>
          </a:p>
          <a:p>
            <a:pPr marL="0" lvl="0" indent="0" algn="l" rtl="0">
              <a:lnSpc>
                <a:spcPct val="115000"/>
              </a:lnSpc>
              <a:spcBef>
                <a:spcPts val="1200"/>
              </a:spcBef>
              <a:spcAft>
                <a:spcPts val="1200"/>
              </a:spcAft>
              <a:buNone/>
            </a:pPr>
            <a:r>
              <a:rPr lang="en-GB" dirty="0"/>
              <a:t>Bringing the community along with me to improve the guidance highlighted that some service designers might not know how to make things accessible by themselves. We are not trained to do this, so if no one in your team can help, you need to work with accessibility specialists (in your department, cross government, but you could also bring in associations)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6a45681ae4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6a45681ae4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Before I explain further parts of the guidance, I want to cover some bases. Because as I’ve just mentioned, it’s very likely that some in the room do not know about accessibility</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6a45681ae4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6a45681ae4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5b28d43e0a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5b28d43e0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1 in 4 people are disabled in the UK</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 disability can affect your vision, your hearing or your speech.</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can be a physical disability​ or a cognitive disability​,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this means it affects your memory, ​or how you process things, communicate and think​.</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can also be a mix of more than one disability​.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In fact, it’s quite frequent that people have more than one disability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and they are not always visible to others.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It’s different for everyone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3"/>
              </a:rPr>
              <a:t>Source for 1 in 4 - disability prevalence by age group</a:t>
            </a:r>
            <a:r>
              <a:rPr lang="en-GB" u="sng" dirty="0">
                <a:solidFill>
                  <a:schemeClr val="hlink"/>
                </a:solidFill>
              </a:rPr>
              <a:t>: https://</a:t>
            </a:r>
            <a:r>
              <a:rPr lang="en-GB" u="sng" dirty="0" err="1">
                <a:solidFill>
                  <a:schemeClr val="hlink"/>
                </a:solidFill>
              </a:rPr>
              <a:t>www.gov.uk</a:t>
            </a:r>
            <a:r>
              <a:rPr lang="en-GB" u="sng" dirty="0">
                <a:solidFill>
                  <a:schemeClr val="hlink"/>
                </a:solidFill>
              </a:rPr>
              <a:t>/government/statistics/family-resources-survey-financial-year-2022-to-2023/family-resources-survey-financial-year-2022-to-2023</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b28d43e0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5b28d43e0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5b28d43e0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5b28d43e0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6a45681ae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6a45681ae4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We have a link to this in the guidance, but it’s not always so easy to engage with – The DWP accessibility manual have some more engaging guidance around this</a:t>
            </a:r>
            <a:endParaRPr dirty="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4b6e2f5c3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4b6e2f5c3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I’m going to tell you a bit more about neurodiversity as well.</a:t>
            </a:r>
            <a:endParaRPr dirty="0"/>
          </a:p>
          <a:p>
            <a:pPr marL="0" lvl="0" indent="0" algn="l" rtl="0">
              <a:spcBef>
                <a:spcPts val="0"/>
              </a:spcBef>
              <a:spcAft>
                <a:spcPts val="0"/>
              </a:spcAft>
              <a:buNone/>
            </a:pPr>
            <a:r>
              <a:rPr lang="en-GB" dirty="0"/>
              <a:t>It can be considered as a subset of accessibility.</a:t>
            </a:r>
            <a:endParaRPr dirty="0"/>
          </a:p>
          <a:p>
            <a:pPr marL="0" lvl="0" indent="0" algn="l" rtl="0">
              <a:spcBef>
                <a:spcPts val="0"/>
              </a:spcBef>
              <a:spcAft>
                <a:spcPts val="0"/>
              </a:spcAft>
              <a:buNone/>
            </a:pPr>
            <a:r>
              <a:rPr lang="en-GB" dirty="0"/>
              <a:t>When we talk about cognitive disabilities, it’s often related to neurodiversity. </a:t>
            </a:r>
            <a:endParaRPr dirty="0"/>
          </a:p>
          <a:p>
            <a:pPr marL="0" lvl="0" indent="0" algn="l" rtl="0">
              <a:spcBef>
                <a:spcPts val="0"/>
              </a:spcBef>
              <a:spcAft>
                <a:spcPts val="0"/>
              </a:spcAft>
              <a:buNone/>
            </a:pPr>
            <a:r>
              <a:rPr lang="en-GB" dirty="0"/>
              <a:t>So let’s look at it closer</a:t>
            </a:r>
            <a:endParaRPr dirty="0">
              <a:solidFill>
                <a:schemeClr val="dk1"/>
              </a:solidFill>
            </a:endParaRPr>
          </a:p>
          <a:p>
            <a:pPr marL="0" lvl="0" indent="0" algn="l" rtl="0">
              <a:spcBef>
                <a:spcPts val="0"/>
              </a:spcBef>
              <a:spcAft>
                <a:spcPts val="0"/>
              </a:spcAft>
              <a:buNone/>
            </a:pPr>
            <a:r>
              <a:rPr lang="en-GB" dirty="0">
                <a:solidFill>
                  <a:schemeClr val="dk1"/>
                </a:solidFill>
              </a:rPr>
              <a:t>The image on the slide is the infinity symbol with rainbow colours, and this is the symbol for neurodiversity.</a:t>
            </a:r>
            <a:endParaRPr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4b6e2f5c32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4b6e2f5c3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Neurodiversity is an umbrella term which cover conditions like Dyslexia, Autism, ADHD</a:t>
            </a: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and other ‘dys’ like dyspraxia, or dyscalculia, OCD and more. There is a lot of overlap between these conditions.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4b6e2f5c32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4b6e2f5c32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4d359735a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4d359735a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1 in 7 people are neurodivergent in the UK - that’s about 15 to 20 % of the general population.</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It’s often underestimated and under declared because even though things are improving,  it’s still often perceived negatively, so people are wary of disclosing.</a:t>
            </a: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Many people don’t have a diagnosis, it takes a lot of time to get one, and some people are not even aware that they are neurodivergent, especially women, as the description of these conditions are still full of stereotypes and more representative of young boys than girls and even less of adult women who often have learned to cope and mask.</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It looks like these numbers are much higher for people working in tech.</a:t>
            </a: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It’s very hard to have reliable numbers</a:t>
            </a:r>
          </a:p>
          <a:p>
            <a:pPr marL="0" lvl="0" indent="0" algn="l" rtl="0">
              <a:spcBef>
                <a:spcPts val="0"/>
              </a:spcBef>
              <a:spcAft>
                <a:spcPts val="0"/>
              </a:spcAft>
              <a:buClr>
                <a:schemeClr val="dk1"/>
              </a:buClr>
              <a:buSzPts val="1100"/>
              <a:buFont typeface="Arial"/>
              <a:buNone/>
            </a:pPr>
            <a:r>
              <a:rPr lang="en-GB" dirty="0">
                <a:solidFill>
                  <a:schemeClr val="dk1"/>
                </a:solidFill>
              </a:rPr>
              <a:t>Some of the numbers are showing that it’s above 20% in tech and the creative industry and probably up to 50% in some cases.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 if you consider the people in your team, it’s very likely that quite a few are neurodivergent.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I’ll come back to this at the end when talking about designing with your team and communicating your design.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Sources for the numbers:</a:t>
            </a: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3"/>
              </a:rPr>
              <a:t>Major new report from the Tech Talent Charter reveals tech employers massively underestimate neurodivergence </a:t>
            </a:r>
            <a:r>
              <a:rPr lang="en-GB" dirty="0"/>
              <a:t>- We are Tech women (Feb 2024): https://</a:t>
            </a:r>
            <a:r>
              <a:rPr lang="en-GB" dirty="0" err="1"/>
              <a:t>wearetechwomen.com</a:t>
            </a:r>
            <a:r>
              <a:rPr lang="en-GB" dirty="0"/>
              <a:t>/major-new-report-from-the-tech-talent-charter-reveals-tech-employers-massively-underestimate-neurodivergence-in-their-workforce/</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4"/>
              </a:rPr>
              <a:t>What it’s like being neurodivergent in the creative industries</a:t>
            </a:r>
            <a:r>
              <a:rPr lang="en-GB" dirty="0">
                <a:solidFill>
                  <a:schemeClr val="dk1"/>
                </a:solidFill>
              </a:rPr>
              <a:t> - Creative review (Avril 2024): https://</a:t>
            </a:r>
            <a:r>
              <a:rPr lang="en-GB" dirty="0" err="1">
                <a:solidFill>
                  <a:schemeClr val="dk1"/>
                </a:solidFill>
              </a:rPr>
              <a:t>www.creativereview.co.uk</a:t>
            </a:r>
            <a:r>
              <a:rPr lang="en-GB" dirty="0">
                <a:solidFill>
                  <a:schemeClr val="dk1"/>
                </a:solidFill>
              </a:rPr>
              <a:t>/neurodiversity-creative-industry-experience/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5"/>
              </a:rPr>
              <a:t>Written evidence given to a UK Parliament committee</a:t>
            </a:r>
            <a:r>
              <a:rPr lang="en-GB" dirty="0">
                <a:solidFill>
                  <a:schemeClr val="dk1"/>
                </a:solidFill>
              </a:rPr>
              <a:t> (PDF) - https://</a:t>
            </a:r>
            <a:r>
              <a:rPr lang="en-GB" dirty="0" err="1">
                <a:solidFill>
                  <a:schemeClr val="dk1"/>
                </a:solidFill>
              </a:rPr>
              <a:t>committees.parliament.uk</a:t>
            </a:r>
            <a:r>
              <a:rPr lang="en-GB" dirty="0">
                <a:solidFill>
                  <a:schemeClr val="dk1"/>
                </a:solidFill>
              </a:rPr>
              <a:t>/</a:t>
            </a:r>
            <a:r>
              <a:rPr lang="en-GB" dirty="0" err="1">
                <a:solidFill>
                  <a:schemeClr val="dk1"/>
                </a:solidFill>
              </a:rPr>
              <a:t>writtenevidence</a:t>
            </a:r>
            <a:r>
              <a:rPr lang="en-GB" dirty="0">
                <a:solidFill>
                  <a:schemeClr val="dk1"/>
                </a:solidFill>
              </a:rPr>
              <a:t>/6613/pdf/</a:t>
            </a: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a45681ae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6a45681ae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a set of guidelines for inclusive design.</a:t>
            </a:r>
            <a:endParaRPr dirty="0"/>
          </a:p>
          <a:p>
            <a:pPr marL="0" lvl="0" indent="0" algn="l" rtl="0">
              <a:spcBef>
                <a:spcPts val="0"/>
              </a:spcBef>
              <a:spcAft>
                <a:spcPts val="0"/>
              </a:spcAft>
              <a:buClr>
                <a:schemeClr val="dk1"/>
              </a:buClr>
              <a:buSzPts val="1100"/>
              <a:buFont typeface="Arial"/>
              <a:buNone/>
            </a:pPr>
            <a:r>
              <a:rPr lang="en-GB" dirty="0"/>
              <a:t>cover a lot of issues around neurodiversity</a:t>
            </a:r>
            <a:endParaRPr dirty="0"/>
          </a:p>
          <a:p>
            <a:pPr marL="0" lvl="0" indent="0" algn="l" rtl="0">
              <a:spcBef>
                <a:spcPts val="0"/>
              </a:spcBef>
              <a:spcAft>
                <a:spcPts val="0"/>
              </a:spcAft>
              <a:buClr>
                <a:schemeClr val="dk1"/>
              </a:buClr>
              <a:buSzPts val="1100"/>
              <a:buFont typeface="Arial"/>
              <a:buNone/>
            </a:pPr>
            <a:r>
              <a:rPr lang="en-GB" dirty="0"/>
              <a:t>and was included in the guidance for our role as it’s very useful</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The Department for Education has a really engaging version of COGA [ link on the slide]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t>screenshot of the W3C working group note showing the principles one under another with an icon for each. </a:t>
            </a:r>
            <a:endParaRPr dirty="0"/>
          </a:p>
          <a:p>
            <a:pPr marL="0" lvl="0" indent="0" algn="l" rtl="0">
              <a:spcBef>
                <a:spcPts val="0"/>
              </a:spcBef>
              <a:spcAft>
                <a:spcPts val="0"/>
              </a:spcAft>
              <a:buClr>
                <a:schemeClr val="dk1"/>
              </a:buClr>
              <a:buSzPts val="1100"/>
              <a:buFont typeface="Arial"/>
              <a:buNone/>
            </a:pPr>
            <a:r>
              <a:rPr lang="en-GB" dirty="0"/>
              <a:t>The list is:</a:t>
            </a:r>
            <a:endParaRPr dirty="0"/>
          </a:p>
          <a:p>
            <a:pPr marL="457200" lvl="0" indent="-298450" algn="l" rtl="0">
              <a:spcBef>
                <a:spcPts val="0"/>
              </a:spcBef>
              <a:spcAft>
                <a:spcPts val="0"/>
              </a:spcAft>
              <a:buSzPts val="1100"/>
              <a:buChar char="●"/>
            </a:pPr>
            <a:r>
              <a:rPr lang="en-GB" dirty="0"/>
              <a:t>Help users understand what things are and how to use them.</a:t>
            </a:r>
            <a:endParaRPr dirty="0"/>
          </a:p>
          <a:p>
            <a:pPr marL="457200" lvl="0" indent="-298450" algn="l" rtl="0">
              <a:spcBef>
                <a:spcPts val="0"/>
              </a:spcBef>
              <a:spcAft>
                <a:spcPts val="0"/>
              </a:spcAft>
              <a:buSzPts val="1100"/>
              <a:buChar char="●"/>
            </a:pPr>
            <a:r>
              <a:rPr lang="en-GB" dirty="0"/>
              <a:t>Help users find what they need.</a:t>
            </a:r>
            <a:endParaRPr dirty="0"/>
          </a:p>
          <a:p>
            <a:pPr marL="457200" lvl="0" indent="-298450" algn="l" rtl="0">
              <a:spcBef>
                <a:spcPts val="0"/>
              </a:spcBef>
              <a:spcAft>
                <a:spcPts val="0"/>
              </a:spcAft>
              <a:buSzPts val="1100"/>
              <a:buChar char="●"/>
            </a:pPr>
            <a:r>
              <a:rPr lang="en-GB" dirty="0"/>
              <a:t>Use clear and understandable content</a:t>
            </a:r>
            <a:endParaRPr dirty="0"/>
          </a:p>
          <a:p>
            <a:pPr marL="457200" lvl="0" indent="-298450" algn="l" rtl="0">
              <a:spcBef>
                <a:spcPts val="0"/>
              </a:spcBef>
              <a:spcAft>
                <a:spcPts val="0"/>
              </a:spcAft>
              <a:buSzPts val="1100"/>
              <a:buChar char="●"/>
            </a:pPr>
            <a:r>
              <a:rPr lang="en-GB" dirty="0"/>
              <a:t>Help users avoid mistakes and know how to correct them</a:t>
            </a:r>
            <a:endParaRPr dirty="0"/>
          </a:p>
          <a:p>
            <a:pPr marL="457200" lvl="0" indent="-298450" algn="l" rtl="0">
              <a:spcBef>
                <a:spcPts val="0"/>
              </a:spcBef>
              <a:spcAft>
                <a:spcPts val="0"/>
              </a:spcAft>
              <a:buSzPts val="1100"/>
              <a:buChar char="●"/>
            </a:pPr>
            <a:r>
              <a:rPr lang="en-GB" dirty="0"/>
              <a:t>Help users focus</a:t>
            </a:r>
            <a:endParaRPr dirty="0"/>
          </a:p>
          <a:p>
            <a:pPr marL="457200" lvl="0" indent="-298450" algn="l" rtl="0">
              <a:spcBef>
                <a:spcPts val="0"/>
              </a:spcBef>
              <a:spcAft>
                <a:spcPts val="0"/>
              </a:spcAft>
              <a:buSzPts val="1100"/>
              <a:buChar char="●"/>
            </a:pPr>
            <a:r>
              <a:rPr lang="en-GB" dirty="0"/>
              <a:t>Ensure processes do not rely on memory</a:t>
            </a:r>
            <a:endParaRPr dirty="0"/>
          </a:p>
          <a:p>
            <a:pPr marL="457200" lvl="0" indent="-298450" algn="l" rtl="0">
              <a:spcBef>
                <a:spcPts val="0"/>
              </a:spcBef>
              <a:spcAft>
                <a:spcPts val="0"/>
              </a:spcAft>
              <a:buSzPts val="1100"/>
              <a:buChar char="●"/>
            </a:pPr>
            <a:r>
              <a:rPr lang="en-GB" dirty="0"/>
              <a:t>Provide help and support</a:t>
            </a:r>
            <a:endParaRPr dirty="0"/>
          </a:p>
          <a:p>
            <a:pPr marL="457200" lvl="0" indent="-298450" algn="l" rtl="0">
              <a:spcBef>
                <a:spcPts val="0"/>
              </a:spcBef>
              <a:spcAft>
                <a:spcPts val="0"/>
              </a:spcAft>
              <a:buSzPts val="1100"/>
              <a:buChar char="●"/>
            </a:pPr>
            <a:r>
              <a:rPr lang="en-GB" dirty="0"/>
              <a:t>Support adaptation and personalisation</a:t>
            </a:r>
            <a:endParaRPr dirty="0"/>
          </a:p>
          <a:p>
            <a:pPr marL="457200" lvl="0" indent="-298450" algn="l" rtl="0">
              <a:spcBef>
                <a:spcPts val="0"/>
              </a:spcBef>
              <a:spcAft>
                <a:spcPts val="0"/>
              </a:spcAft>
              <a:buSzPts val="1100"/>
              <a:buChar char="●"/>
            </a:pPr>
            <a:r>
              <a:rPr lang="en-GB" dirty="0"/>
              <a:t>test with real users!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4b6e2f5c32_0_4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4b6e2f5c32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To finish covering the bases, I want to talk about the scope of the guidance.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is for accessibility, which includes neurodiversity.</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But many neurodivergent people do not consider themselves disabled, so I chose to represent it as a different shape on this slide but still overlapping with accessibility.</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As a service designer, we should be aiming for inclusion which is wider than just accessibility.</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Point 5 of the service standard mentions disabled people but also digital capability, as we need to include people who do not have access to internet or who might lack the skills or the confidence to use online services.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Point 5 of the standard mentions digital inclusion but for me, inclusion is even wider than accessibility and digital inclusion: it’s about respecting the identity and circumstances of each person using your service.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guidance for the service designer role is mentioning inclusion a few times, but its focus is mostly on Accessibility.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a45681ae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a45681ae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One of the skills needed for designers in government, is to be able to design for everyone. This part is about making your service accessible to your users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5ed084f4c2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5ed084f4c2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1 in 4 people are disabled in the UK, so ideally, you should have a similar proportion of disabled people taking part in your research.</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Don’t forget internal users, they could also have accessibility issues while delivering the service, so do think about them too.</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Make sure everyone in your team understand how to avoid making things inaccessible without meaning to.</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Make it easy for people to tell you when something is not right.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Even if you have done a really good work, you are likely to overlook some issues, so this feedback is crucial to keep improving your service.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If your feedback mechanism is only online and not accessible, you are going to miss out on a lot of inclusion issues…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 make sure the way you request feedback is accessible and not only online.</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4d359735a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4d359735a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Don’t forget about users with dyscalculia and low numeracy.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Did you know that low numeracy affects half the working-age adults in the UK?</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Check the </a:t>
            </a:r>
            <a:r>
              <a:rPr lang="en-GB" u="sng" dirty="0">
                <a:solidFill>
                  <a:schemeClr val="hlink"/>
                </a:solidFill>
                <a:hlinkClick r:id="rId3"/>
              </a:rPr>
              <a:t>Accessible numbers project</a:t>
            </a:r>
            <a:r>
              <a:rPr lang="en-GB" dirty="0">
                <a:solidFill>
                  <a:schemeClr val="dk1"/>
                </a:solidFill>
              </a:rPr>
              <a:t> by Laura Parker, and the poster Laura worked on with Rachel Malic and Jane McFadyen.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These 3 content designers came up with a new do and don’t poster for designing for people with dyscalculia or low numeracy which I’m showing on this slide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GB" dirty="0">
                <a:solidFill>
                  <a:schemeClr val="dk1"/>
                </a:solidFill>
              </a:rPr>
              <a:t>you can learn more about the poster in this blog post :  </a:t>
            </a:r>
            <a:r>
              <a:rPr lang="en-GB" dirty="0"/>
              <a:t>https://</a:t>
            </a:r>
            <a:r>
              <a:rPr lang="en-GB" dirty="0" err="1"/>
              <a:t>designnotes.blog.gov.uk</a:t>
            </a:r>
            <a:r>
              <a:rPr lang="en-GB" dirty="0"/>
              <a:t>/2022/11/28/designing-for-people-with-dyscalculia-and-low-numeracy/</a:t>
            </a:r>
            <a:endParaRPr lang="en-GB" dirty="0">
              <a:solidFill>
                <a:schemeClr val="dk1"/>
              </a:solidFill>
            </a:endParaRP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accessible number project has advice and podcast episodes for you to learn more about the problems and how to do better.</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eb9e6e314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eb9e6e314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So usually this is where I stop, but to tell you the story about how we came up with a new guidance for the service designer role in the accessibility manual, I need to tell you a bit more about me</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6a45681ae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6a45681ae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dirty="0"/>
              <a:t>In the guidance for a service designer, we have mentioned WCAG which is very wide, but for this role, we wanted to focus on a few points, which relates to the fact that we are the one person looking at the end-to-end and back-to-front service</a:t>
            </a:r>
            <a:endParaRPr dirty="0"/>
          </a:p>
          <a:p>
            <a:pPr marL="0" lvl="0" indent="0" algn="l" rtl="0">
              <a:lnSpc>
                <a:spcPct val="115000"/>
              </a:lnSpc>
              <a:spcBef>
                <a:spcPts val="0"/>
              </a:spcBef>
              <a:spcAft>
                <a:spcPts val="0"/>
              </a:spcAft>
              <a:buNone/>
            </a:pPr>
            <a:endParaRPr dirty="0"/>
          </a:p>
          <a:p>
            <a:pPr marL="0" lvl="0" indent="0" algn="l" rtl="0">
              <a:lnSpc>
                <a:spcPct val="115000"/>
              </a:lnSpc>
              <a:spcBef>
                <a:spcPts val="0"/>
              </a:spcBef>
              <a:spcAft>
                <a:spcPts val="0"/>
              </a:spcAft>
              <a:buNone/>
            </a:pPr>
            <a:r>
              <a:rPr lang="en-GB" b="1" dirty="0">
                <a:solidFill>
                  <a:schemeClr val="dk1"/>
                </a:solidFill>
              </a:rPr>
              <a:t>Integration with other services</a:t>
            </a:r>
            <a:endParaRPr b="1" dirty="0">
              <a:solidFill>
                <a:schemeClr val="dk1"/>
              </a:solidFill>
            </a:endParaRPr>
          </a:p>
          <a:p>
            <a:pPr marL="0" lvl="0" indent="0" algn="l" rtl="0">
              <a:lnSpc>
                <a:spcPct val="115000"/>
              </a:lnSpc>
              <a:spcBef>
                <a:spcPts val="0"/>
              </a:spcBef>
              <a:spcAft>
                <a:spcPts val="0"/>
              </a:spcAft>
              <a:buNone/>
            </a:pPr>
            <a:r>
              <a:rPr lang="en-GB" dirty="0">
                <a:solidFill>
                  <a:schemeClr val="dk1"/>
                </a:solidFill>
              </a:rPr>
              <a:t>You should consider the accessibility of any other services you want to integrate with before deciding to include them in your design. These other services may have an impact on the accessibility of your design. For example, your service may pass the user to an authentication service before returning them to the main journey.</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GB" b="1" dirty="0">
                <a:solidFill>
                  <a:schemeClr val="dk1"/>
                </a:solidFill>
              </a:rPr>
              <a:t>Asking Questions</a:t>
            </a:r>
            <a:endParaRPr b="1" dirty="0">
              <a:solidFill>
                <a:schemeClr val="dk1"/>
              </a:solidFill>
            </a:endParaRPr>
          </a:p>
          <a:p>
            <a:pPr marL="0" lvl="0" indent="0" algn="l" rtl="0">
              <a:lnSpc>
                <a:spcPct val="115000"/>
              </a:lnSpc>
              <a:spcBef>
                <a:spcPts val="0"/>
              </a:spcBef>
              <a:spcAft>
                <a:spcPts val="0"/>
              </a:spcAft>
              <a:buNone/>
            </a:pPr>
            <a:r>
              <a:rPr lang="en-GB" dirty="0">
                <a:solidFill>
                  <a:schemeClr val="dk1"/>
                </a:solidFill>
              </a:rPr>
              <a:t>Many services ask questions for users to answer. You should ensure that you don’t ask the user the same thing over and over. </a:t>
            </a:r>
            <a:endParaRPr dirty="0">
              <a:solidFill>
                <a:schemeClr val="dk1"/>
              </a:solidFill>
            </a:endParaRPr>
          </a:p>
          <a:p>
            <a:pPr marL="0" lvl="0" indent="0" algn="l" rtl="0">
              <a:lnSpc>
                <a:spcPct val="115000"/>
              </a:lnSpc>
              <a:spcBef>
                <a:spcPts val="0"/>
              </a:spcBef>
              <a:spcAft>
                <a:spcPts val="0"/>
              </a:spcAft>
              <a:buNone/>
            </a:pPr>
            <a:r>
              <a:rPr lang="en-GB" dirty="0">
                <a:solidFill>
                  <a:schemeClr val="dk1"/>
                </a:solidFill>
              </a:rPr>
              <a:t>This can be harder than it sounds. Repeated questions can be difficult to avoid when designing a complex service with many integrations.</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GB" b="1" dirty="0">
                <a:solidFill>
                  <a:schemeClr val="dk1"/>
                </a:solidFill>
              </a:rPr>
              <a:t>Consistency</a:t>
            </a:r>
            <a:endParaRPr b="1" dirty="0">
              <a:solidFill>
                <a:schemeClr val="dk1"/>
              </a:solidFill>
            </a:endParaRPr>
          </a:p>
          <a:p>
            <a:pPr marL="0" lvl="0" indent="0" algn="l" rtl="0">
              <a:lnSpc>
                <a:spcPct val="115000"/>
              </a:lnSpc>
              <a:spcBef>
                <a:spcPts val="0"/>
              </a:spcBef>
              <a:spcAft>
                <a:spcPts val="0"/>
              </a:spcAft>
              <a:buNone/>
            </a:pPr>
            <a:r>
              <a:rPr lang="en-GB" dirty="0">
                <a:solidFill>
                  <a:schemeClr val="dk1"/>
                </a:solidFill>
              </a:rPr>
              <a:t>The way you navigate the service and ask for help should be consistent across integrations if possible. As well as testing features of the service, you should be testing whole journeys.</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GB" dirty="0">
                <a:solidFill>
                  <a:schemeClr val="dk1"/>
                </a:solidFill>
              </a:rPr>
              <a:t>The DWP Accessibility manual has a </a:t>
            </a:r>
            <a:r>
              <a:rPr lang="en-GB" b="1" u="sng" dirty="0">
                <a:solidFill>
                  <a:schemeClr val="hlink"/>
                </a:solidFill>
                <a:hlinkClick r:id="rId3"/>
              </a:rPr>
              <a:t>Service features guidance</a:t>
            </a:r>
            <a:r>
              <a:rPr lang="en-GB" b="1" dirty="0">
                <a:solidFill>
                  <a:schemeClr val="dk1"/>
                </a:solidFill>
              </a:rPr>
              <a:t> part. </a:t>
            </a:r>
            <a:endParaRPr b="1" dirty="0">
              <a:solidFill>
                <a:schemeClr val="dk1"/>
              </a:solidFill>
            </a:endParaRPr>
          </a:p>
          <a:p>
            <a:pPr marL="0" lvl="0" indent="0" algn="l" rtl="0">
              <a:lnSpc>
                <a:spcPct val="115000"/>
              </a:lnSpc>
              <a:spcBef>
                <a:spcPts val="0"/>
              </a:spcBef>
              <a:spcAft>
                <a:spcPts val="0"/>
              </a:spcAft>
              <a:buNone/>
            </a:pPr>
            <a:r>
              <a:rPr lang="en-GB" dirty="0">
                <a:solidFill>
                  <a:schemeClr val="dk1"/>
                </a:solidFill>
              </a:rPr>
              <a:t>Service Designers should pay particular attention to it. </a:t>
            </a:r>
            <a:endParaRPr dirty="0">
              <a:solidFill>
                <a:schemeClr val="dk1"/>
              </a:solidFill>
            </a:endParaRPr>
          </a:p>
          <a:p>
            <a:pPr marL="0" lvl="0" indent="0" algn="l" rtl="0">
              <a:lnSpc>
                <a:spcPct val="115000"/>
              </a:lnSpc>
              <a:spcBef>
                <a:spcPts val="0"/>
              </a:spcBef>
              <a:spcAft>
                <a:spcPts val="0"/>
              </a:spcAft>
              <a:buNone/>
            </a:pPr>
            <a:r>
              <a:rPr lang="en-GB" dirty="0">
                <a:solidFill>
                  <a:schemeClr val="dk1"/>
                </a:solidFill>
              </a:rPr>
              <a:t>These pages provide more detailed information on the WCAG success criteria to consider. </a:t>
            </a:r>
            <a:endParaRPr dirty="0">
              <a:solidFill>
                <a:schemeClr val="dk1"/>
              </a:solidFill>
            </a:endParaRPr>
          </a:p>
          <a:p>
            <a:pPr marL="0" lvl="0" indent="0" algn="l" rtl="0">
              <a:lnSpc>
                <a:spcPct val="115000"/>
              </a:lnSpc>
              <a:spcBef>
                <a:spcPts val="0"/>
              </a:spcBef>
              <a:spcAft>
                <a:spcPts val="0"/>
              </a:spcAft>
              <a:buNone/>
            </a:pPr>
            <a:r>
              <a:rPr lang="en-GB" dirty="0">
                <a:solidFill>
                  <a:schemeClr val="dk1"/>
                </a:solidFill>
              </a:rPr>
              <a:t>In particular: Redundant Entry and Accessible Authentication success criteria. </a:t>
            </a:r>
          </a:p>
          <a:p>
            <a:pPr marL="0" lvl="0" indent="0" algn="l" rtl="0">
              <a:lnSpc>
                <a:spcPct val="115000"/>
              </a:lnSpc>
              <a:spcBef>
                <a:spcPts val="0"/>
              </a:spcBef>
              <a:spcAft>
                <a:spcPts val="0"/>
              </a:spcAft>
              <a:buNone/>
            </a:pPr>
            <a:endParaRPr lang="en-GB" dirty="0">
              <a:solidFill>
                <a:schemeClr val="dk1"/>
              </a:solidFill>
            </a:endParaRPr>
          </a:p>
          <a:p>
            <a:pPr marL="0" lvl="0" indent="0" algn="l" rtl="0">
              <a:lnSpc>
                <a:spcPct val="115000"/>
              </a:lnSpc>
              <a:spcBef>
                <a:spcPts val="0"/>
              </a:spcBef>
              <a:spcAft>
                <a:spcPts val="0"/>
              </a:spcAft>
              <a:buNone/>
            </a:pPr>
            <a:r>
              <a:rPr lang="en-GB" dirty="0">
                <a:solidFill>
                  <a:schemeClr val="dk1"/>
                </a:solidFill>
              </a:rPr>
              <a:t>https://accessibility-</a:t>
            </a:r>
            <a:r>
              <a:rPr lang="en-GB" dirty="0" err="1">
                <a:solidFill>
                  <a:schemeClr val="dk1"/>
                </a:solidFill>
              </a:rPr>
              <a:t>manual.dwp.gov.uk</a:t>
            </a:r>
            <a:r>
              <a:rPr lang="en-GB" dirty="0">
                <a:solidFill>
                  <a:schemeClr val="dk1"/>
                </a:solidFill>
              </a:rPr>
              <a:t>/best-practice/service-features</a:t>
            </a:r>
          </a:p>
          <a:p>
            <a:pPr marL="0" lvl="0" indent="0" algn="l" rtl="0">
              <a:lnSpc>
                <a:spcPct val="115000"/>
              </a:lnSpc>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6a45681ae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6a45681a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Other skills needed by designers in government are around design communication. It’s about creating accessible outputs, and communicating your design decisions with the rest of your team, but also with your stakeholders.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684ec3686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684ec3686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is really for everyone in the team not just service designers</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6a45681ae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6a45681ae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This one is more specific to service designers, because people do not always know what a service designer does, but we are usually known as the person ‘who does the maps’.</a:t>
            </a:r>
            <a:endParaRPr dirty="0"/>
          </a:p>
          <a:p>
            <a:pPr marL="0" lvl="0" indent="0" algn="l" rtl="0">
              <a:spcBef>
                <a:spcPts val="0"/>
              </a:spcBef>
              <a:spcAft>
                <a:spcPts val="0"/>
              </a:spcAft>
              <a:buNone/>
            </a:pPr>
            <a:r>
              <a:rPr lang="en-GB" dirty="0"/>
              <a:t>And these can be powerful tools to communicate your design. </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6a45681ae4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6a45681ae4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On this slide, I have a colourful ecosystem map.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At the top, I usually put a version number for that map, and in the top right corner, I usually explain what an ecosystem is and what we will use this for.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also add the date when it was last updated.</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map itself show the usual elements  I have in an ecosystem:</a:t>
            </a:r>
            <a:endParaRPr dirty="0">
              <a:solidFill>
                <a:schemeClr val="dk1"/>
              </a:solidFill>
            </a:endParaRP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primary group of users, and other groups …. potential support around the group, and charities and other 3rd parties. I will have some arrows to show the relationships between these groups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often have a part showing the teams, the systems and actors who are delivering the service internally, and relations they might have with other government departments. Here I’ve put the policy team and relation to piece of legislation the service needs to comply with</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And finally in this example, I’ve put a local authority part and within it departments with potential actors and what they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Once the mapping is in a good place, and I want to start sharing wider, I create an alternative format as a slide deck, and provide the same level of information but easier to use and engage for people who do not function visually or feel it’s too much to take in one go.</a:t>
            </a:r>
            <a:endParaRPr dirty="0"/>
          </a:p>
          <a:p>
            <a:pPr marL="0" lvl="0" indent="0" algn="l" rtl="0">
              <a:spcBef>
                <a:spcPts val="0"/>
              </a:spcBef>
              <a:spcAft>
                <a:spcPts val="0"/>
              </a:spcAft>
              <a:buNone/>
            </a:pPr>
            <a:r>
              <a:rPr lang="en-GB" dirty="0"/>
              <a:t>The alternative format is often easier to use to provide feedback.</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i="1"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6a45681ae4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6a45681ae4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 have an ‘educational slide’ and provide a link to a PDF version of the visual as some people might still be interested in seeing it, and then I provide a written description of the visual.</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solidFill>
                  <a:schemeClr val="dk1"/>
                </a:solidFill>
              </a:rPr>
              <a:t>[explain what an ecosystem is]</a:t>
            </a:r>
            <a:endParaRPr dirty="0">
              <a:solidFill>
                <a:schemeClr val="dk1"/>
              </a:solidFill>
            </a:endParaRPr>
          </a:p>
          <a:p>
            <a:pPr marL="0" lvl="0" indent="0" algn="l" rtl="0">
              <a:spcBef>
                <a:spcPts val="0"/>
              </a:spcBef>
              <a:spcAft>
                <a:spcPts val="0"/>
              </a:spcAft>
              <a:buClr>
                <a:schemeClr val="dk1"/>
              </a:buClr>
              <a:buSzPts val="1100"/>
              <a:buFont typeface="Arial"/>
              <a:buNone/>
            </a:pPr>
            <a:r>
              <a:rPr lang="en-GB" i="1" dirty="0">
                <a:solidFill>
                  <a:schemeClr val="dk1"/>
                </a:solidFill>
              </a:rPr>
              <a:t>“This is mapping actors like people, teams, organisations, but also systems, documents and 3rd parties, or anyone else that might be part of the service or affected by the service and the type of interactions/relationships between them at a high level.</a:t>
            </a:r>
            <a:endParaRPr i="1" dirty="0">
              <a:solidFill>
                <a:schemeClr val="dk1"/>
              </a:solidFill>
            </a:endParaRPr>
          </a:p>
          <a:p>
            <a:pPr marL="0" lvl="0" indent="0" algn="l" rtl="0">
              <a:spcBef>
                <a:spcPts val="0"/>
              </a:spcBef>
              <a:spcAft>
                <a:spcPts val="0"/>
              </a:spcAft>
              <a:buClr>
                <a:schemeClr val="dk1"/>
              </a:buClr>
              <a:buSzPts val="1100"/>
              <a:buFont typeface="Arial"/>
              <a:buNone/>
            </a:pPr>
            <a:r>
              <a:rPr lang="en-GB" i="1" dirty="0">
                <a:solidFill>
                  <a:schemeClr val="dk1"/>
                </a:solidFill>
              </a:rPr>
              <a:t>This is a visual, which will help us understand better the different parts of the service and who we need to involved in the design/discussion. </a:t>
            </a:r>
            <a:endParaRPr i="1" dirty="0">
              <a:solidFill>
                <a:schemeClr val="dk1"/>
              </a:solidFill>
            </a:endParaRPr>
          </a:p>
          <a:p>
            <a:pPr marL="0" lvl="0" indent="0" algn="l" rtl="0">
              <a:spcBef>
                <a:spcPts val="0"/>
              </a:spcBef>
              <a:spcAft>
                <a:spcPts val="0"/>
              </a:spcAft>
              <a:buClr>
                <a:schemeClr val="dk1"/>
              </a:buClr>
              <a:buSzPts val="1100"/>
              <a:buFont typeface="Arial"/>
              <a:buNone/>
            </a:pPr>
            <a:r>
              <a:rPr lang="en-GB" i="1" dirty="0">
                <a:solidFill>
                  <a:schemeClr val="dk1"/>
                </a:solidFill>
              </a:rPr>
              <a:t>The value is more in doing the map than the resulting map as it will highlights gaps we might have, but the finished map can still be useful for people who wants to understand the service.</a:t>
            </a:r>
            <a:endParaRPr i="1" dirty="0">
              <a:solidFill>
                <a:schemeClr val="dk1"/>
              </a:solidFill>
            </a:endParaRPr>
          </a:p>
          <a:p>
            <a:pPr marL="0" lvl="0" indent="0" algn="l" rtl="0">
              <a:spcBef>
                <a:spcPts val="0"/>
              </a:spcBef>
              <a:spcAft>
                <a:spcPts val="0"/>
              </a:spcAft>
              <a:buClr>
                <a:schemeClr val="dk1"/>
              </a:buClr>
              <a:buSzPts val="1100"/>
              <a:buFont typeface="Arial"/>
              <a:buNone/>
            </a:pPr>
            <a:r>
              <a:rPr lang="en-GB" i="1" dirty="0">
                <a:solidFill>
                  <a:schemeClr val="dk1"/>
                </a:solidFill>
              </a:rPr>
              <a:t>Once we start discussing future changes to the service, it will help us see who will be affected by our changes“</a:t>
            </a: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6a45681ae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6a45681ae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start with the users, and 3rd parties. In a deck I can provide a bit more information and add links. I describe the relationships which are sometimes less obvious in a deck.</a:t>
            </a:r>
            <a:endParaRPr/>
          </a:p>
          <a:p>
            <a:pPr marL="0" lvl="0" indent="0" algn="l" rtl="0">
              <a:spcBef>
                <a:spcPts val="0"/>
              </a:spcBef>
              <a:spcAft>
                <a:spcPts val="0"/>
              </a:spcAft>
              <a:buNone/>
            </a:pPr>
            <a:r>
              <a:rPr lang="en-GB"/>
              <a:t>It might have a bit of duplication compared to a visual.</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6a45681ae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6a45681ae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 have another part to explain the internal aspects of the delivery of the service, and some areas which were a shape on the visual. I often have one or more slides about the policy and legal aspects, names of the teams and links to related legislation when relevant, and I have a part on the system and tools, where I explain who uses them.</a:t>
            </a:r>
            <a:endParaRPr dirty="0"/>
          </a:p>
          <a:p>
            <a:pPr marL="0" lvl="0" indent="0" algn="l" rtl="0">
              <a:spcBef>
                <a:spcPts val="0"/>
              </a:spcBef>
              <a:spcAft>
                <a:spcPts val="0"/>
              </a:spcAft>
              <a:buNone/>
            </a:pPr>
            <a:r>
              <a:rPr lang="en-GB" dirty="0"/>
              <a:t>Finally, I invite for feedback so I can improve when things were missing, incorrect or confusing.</a:t>
            </a:r>
            <a:endParaRPr dirty="0"/>
          </a:p>
          <a:p>
            <a:pPr marL="0" lvl="0" indent="0" algn="l" rtl="0">
              <a:spcBef>
                <a:spcPts val="0"/>
              </a:spcBef>
              <a:spcAft>
                <a:spcPts val="0"/>
              </a:spcAft>
              <a:buNone/>
            </a:pPr>
            <a:r>
              <a:rPr lang="en-GB" dirty="0"/>
              <a:t>I get a lot more feedback that way, especially from people in operations.</a:t>
            </a:r>
            <a:endParaRPr dirty="0"/>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6a45681ae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6a45681ae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Again, I cannot share an actual map, but I’ve recreated one. </a:t>
            </a:r>
            <a:r>
              <a:rPr lang="en-GB" dirty="0">
                <a:solidFill>
                  <a:schemeClr val="dk1"/>
                </a:solidFill>
              </a:rPr>
              <a:t>This time it’s a service map.</a:t>
            </a:r>
            <a:endParaRPr dirty="0"/>
          </a:p>
          <a:p>
            <a:pPr marL="0" lvl="0" indent="0" algn="l" rtl="0">
              <a:spcBef>
                <a:spcPts val="0"/>
              </a:spcBef>
              <a:spcAft>
                <a:spcPts val="0"/>
              </a:spcAft>
              <a:buNone/>
            </a:pPr>
            <a:r>
              <a:rPr lang="en-GB" dirty="0"/>
              <a:t>I have a version number, and in the top right corner, I explain what a service map is and what we will use this for, I provide a key for the colours and shapes I’m using and I also add the date when it was last updated, </a:t>
            </a:r>
            <a:r>
              <a:rPr lang="en-GB" dirty="0">
                <a:solidFill>
                  <a:schemeClr val="dk1"/>
                </a:solidFill>
              </a:rPr>
              <a:t>and also say if it’s has been checked by stakeholders or not.</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solidFill>
                  <a:schemeClr val="dk1"/>
                </a:solidFill>
              </a:rPr>
              <a:t>The map itself show the usual elements  I have in a service map:</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 column are each stage of the service, some are linear, here I’ve put awareness, apply, and another stage - And then more stages which might happen or not in any order.</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For the rows, I have a first row that describe each stage at a high level, then a row for the external users and sub rows if there are different types, then one for internal users, again I might have different layers for different type of internal actors. I often have an extra row for third parties delivering the service too</a:t>
            </a:r>
            <a:endParaRPr dirty="0">
              <a:solidFill>
                <a:schemeClr val="dk1"/>
              </a:solidFill>
            </a:endParaRPr>
          </a:p>
          <a:p>
            <a:pPr marL="0" lvl="0" indent="0" algn="l" rtl="0">
              <a:spcBef>
                <a:spcPts val="0"/>
              </a:spcBef>
              <a:spcAft>
                <a:spcPts val="0"/>
              </a:spcAft>
              <a:buNone/>
            </a:pPr>
            <a:r>
              <a:rPr lang="en-GB" dirty="0">
                <a:solidFill>
                  <a:schemeClr val="dk1"/>
                </a:solidFill>
              </a:rPr>
              <a:t>Under this, I have a row for the touchpoints, channels and systems involved at a high level and finally, a row where I add a bit of data when I have it about this specific stage. Across all this, I have boxes explaining tasks, events and arrows connecting them to understand the flow of the steps.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Once the mapping is in a good place, and I want to start sharing wider, I create an alternative format as a slide deck - But this time, I slice the mapping differently.</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6a45681ae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6a45681ae4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I still have an ‘educational part’ to the document and provide a link to a PDF version of the visual as some people might still be interested in seeing it, and then I provide a written description of the visual.</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solidFill>
                  <a:schemeClr val="dk1"/>
                </a:solidFill>
              </a:rPr>
              <a:t>[explain what a service map is]</a:t>
            </a:r>
            <a:endParaRPr dirty="0">
              <a:solidFill>
                <a:schemeClr val="dk1"/>
              </a:solidFill>
            </a:endParaRPr>
          </a:p>
          <a:p>
            <a:pPr marL="0" lvl="0" indent="0" algn="l" rtl="0">
              <a:spcBef>
                <a:spcPts val="0"/>
              </a:spcBef>
              <a:spcAft>
                <a:spcPts val="0"/>
              </a:spcAft>
              <a:buClr>
                <a:schemeClr val="dk1"/>
              </a:buClr>
              <a:buSzPts val="1100"/>
              <a:buFont typeface="Arial"/>
              <a:buNone/>
            </a:pPr>
            <a:r>
              <a:rPr lang="en-GB" i="1" dirty="0">
                <a:solidFill>
                  <a:schemeClr val="dk1"/>
                </a:solidFill>
              </a:rPr>
              <a:t>A service map shows everything needed to maintain the live service with external and internal users and includes the moving parts across the service.</a:t>
            </a:r>
            <a:endParaRPr i="1" dirty="0">
              <a:solidFill>
                <a:schemeClr val="dk1"/>
              </a:solidFill>
            </a:endParaRPr>
          </a:p>
          <a:p>
            <a:pPr marL="0" lvl="0" indent="0" algn="l" rtl="0">
              <a:spcBef>
                <a:spcPts val="0"/>
              </a:spcBef>
              <a:spcAft>
                <a:spcPts val="0"/>
              </a:spcAft>
              <a:buClr>
                <a:schemeClr val="dk1"/>
              </a:buClr>
              <a:buSzPts val="1100"/>
              <a:buFont typeface="Arial"/>
              <a:buNone/>
            </a:pPr>
            <a:r>
              <a:rPr lang="en-GB" i="1" dirty="0">
                <a:solidFill>
                  <a:schemeClr val="dk1"/>
                </a:solidFill>
              </a:rPr>
              <a:t>We are mapping across various service stages and for each stage, we provide:</a:t>
            </a:r>
            <a:endParaRPr i="1" dirty="0">
              <a:solidFill>
                <a:schemeClr val="dk1"/>
              </a:solidFill>
            </a:endParaRPr>
          </a:p>
          <a:p>
            <a:pPr marL="457200" lvl="0" indent="-298450" algn="l" rtl="0">
              <a:spcBef>
                <a:spcPts val="0"/>
              </a:spcBef>
              <a:spcAft>
                <a:spcPts val="0"/>
              </a:spcAft>
              <a:buClr>
                <a:schemeClr val="dk1"/>
              </a:buClr>
              <a:buSzPts val="1100"/>
              <a:buChar char="●"/>
            </a:pPr>
            <a:r>
              <a:rPr lang="en-GB" i="1" dirty="0">
                <a:solidFill>
                  <a:schemeClr val="dk1"/>
                </a:solidFill>
              </a:rPr>
              <a:t>a high-level description of what this stage is about</a:t>
            </a:r>
            <a:endParaRPr i="1" dirty="0">
              <a:solidFill>
                <a:schemeClr val="dk1"/>
              </a:solidFill>
            </a:endParaRPr>
          </a:p>
          <a:p>
            <a:pPr marL="457200" lvl="0" indent="-298450" algn="l" rtl="0">
              <a:spcBef>
                <a:spcPts val="0"/>
              </a:spcBef>
              <a:spcAft>
                <a:spcPts val="0"/>
              </a:spcAft>
              <a:buClr>
                <a:schemeClr val="dk1"/>
              </a:buClr>
              <a:buSzPts val="1100"/>
              <a:buChar char="●"/>
            </a:pPr>
            <a:r>
              <a:rPr lang="en-GB" i="1" dirty="0">
                <a:solidFill>
                  <a:schemeClr val="dk1"/>
                </a:solidFill>
              </a:rPr>
              <a:t>the main tasks/steps for external users, internal users and 3rd parties</a:t>
            </a:r>
            <a:endParaRPr i="1" dirty="0">
              <a:solidFill>
                <a:schemeClr val="dk1"/>
              </a:solidFill>
            </a:endParaRPr>
          </a:p>
          <a:p>
            <a:pPr marL="457200" lvl="0" indent="-298450" algn="l" rtl="0">
              <a:spcBef>
                <a:spcPts val="0"/>
              </a:spcBef>
              <a:spcAft>
                <a:spcPts val="0"/>
              </a:spcAft>
              <a:buClr>
                <a:schemeClr val="dk1"/>
              </a:buClr>
              <a:buSzPts val="1100"/>
              <a:buChar char="●"/>
            </a:pPr>
            <a:r>
              <a:rPr lang="en-GB" i="1" dirty="0">
                <a:solidFill>
                  <a:schemeClr val="dk1"/>
                </a:solidFill>
              </a:rPr>
              <a:t>high-level technology/system involved – touchpoint and channels</a:t>
            </a:r>
            <a:endParaRPr i="1" dirty="0">
              <a:solidFill>
                <a:schemeClr val="dk1"/>
              </a:solidFill>
            </a:endParaRPr>
          </a:p>
          <a:p>
            <a:pPr marL="0" lvl="0" indent="0" algn="l" rtl="0">
              <a:spcBef>
                <a:spcPts val="0"/>
              </a:spcBef>
              <a:spcAft>
                <a:spcPts val="0"/>
              </a:spcAft>
              <a:buClr>
                <a:schemeClr val="dk1"/>
              </a:buClr>
              <a:buSzPts val="1100"/>
              <a:buFont typeface="Arial"/>
              <a:buNone/>
            </a:pPr>
            <a:r>
              <a:rPr lang="en-GB" i="1" dirty="0">
                <a:solidFill>
                  <a:schemeClr val="dk1"/>
                </a:solidFill>
              </a:rPr>
              <a:t>This will be used as a support for discussion with various actors to help us understand what people are doing, when, with who and what tool or system are used</a:t>
            </a:r>
            <a:endParaRPr i="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6a45681ae4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6a45681ae4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457200" lvl="0" indent="-298450" algn="l" rtl="0">
              <a:spcBef>
                <a:spcPts val="0"/>
              </a:spcBef>
              <a:spcAft>
                <a:spcPts val="0"/>
              </a:spcAft>
              <a:buSzPts val="1100"/>
              <a:buChar char="●"/>
            </a:pPr>
            <a:r>
              <a:rPr lang="en-GB" dirty="0"/>
              <a:t>in 2016 I was a software developer for MoJ - I was learning about accessibility from the GOV.UK service manual, from senior colleagues, and it was about how to code so that the interface would be accessible for people using it. I learned to test my code and to use screen readers and screen magnifiers to check the result.</a:t>
            </a:r>
            <a:endParaRPr dirty="0"/>
          </a:p>
          <a:p>
            <a:pPr marL="457200" lvl="0" indent="-298450" algn="l" rtl="0">
              <a:spcBef>
                <a:spcPts val="0"/>
              </a:spcBef>
              <a:spcAft>
                <a:spcPts val="0"/>
              </a:spcAft>
              <a:buSzPts val="1100"/>
              <a:buChar char="●"/>
            </a:pPr>
            <a:r>
              <a:rPr lang="en-GB" dirty="0"/>
              <a:t>in 2018, I  switched to UX design - so being accessible was more about the design, using the right components, colours, using the design system correctly, but I also did some research, for this,  it was about recruiting people who were disabled, planning more time for them and ensuring that my consent form enabled them to really understand what they were consenting to. I was lucky at the time as it was easy to recruit because I had access to a person who could help me and very well connected in the community</a:t>
            </a:r>
            <a:endParaRPr dirty="0"/>
          </a:p>
          <a:p>
            <a:pPr marL="457200" lvl="0" indent="-298450" algn="l" rtl="0">
              <a:spcBef>
                <a:spcPts val="0"/>
              </a:spcBef>
              <a:spcAft>
                <a:spcPts val="0"/>
              </a:spcAft>
              <a:buSzPts val="1100"/>
              <a:buChar char="●"/>
            </a:pPr>
            <a:r>
              <a:rPr lang="en-GB" dirty="0"/>
              <a:t>in 2019 I finally became a Service designer! I was still often the one person going on and on about accessibility in my projects, and this is when I started public speaking about accessibility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6a45681ae4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6a45681ae4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 start with the linear parts of the service and for each stage, I will provide a description of the sequence of tasks and events by different actors, I’ll add any data I might have about this step - For example the percentage of users failing to provide the evidence we need, I have a part of the slide where I give a high level description of the stage, and another to mention the touchpoints, the channels and systems involved.</a:t>
            </a:r>
            <a:endParaRPr/>
          </a:p>
          <a:p>
            <a:pPr marL="0" lvl="0" indent="0" algn="l" rtl="0">
              <a:spcBef>
                <a:spcPts val="0"/>
              </a:spcBef>
              <a:spcAft>
                <a:spcPts val="0"/>
              </a:spcAft>
              <a:buNone/>
            </a:pPr>
            <a:endParaRPr/>
          </a:p>
          <a:p>
            <a:pPr marL="0" lvl="0" indent="0" algn="l" rtl="0">
              <a:spcBef>
                <a:spcPts val="0"/>
              </a:spcBef>
              <a:spcAft>
                <a:spcPts val="0"/>
              </a:spcAft>
              <a:buNone/>
            </a:pPr>
            <a:r>
              <a:rPr lang="en-GB"/>
              <a:t>once I’ve described all the stages in the linear part of the service, I have a section for extra stages which might happen or not: it could be about making an appeal to a decision or transferring to another service</a:t>
            </a:r>
            <a:endParaRPr/>
          </a:p>
          <a:p>
            <a:pPr marL="0" lvl="0" indent="0" algn="l" rtl="0">
              <a:spcBef>
                <a:spcPts val="0"/>
              </a:spcBef>
              <a:spcAft>
                <a:spcPts val="0"/>
              </a:spcAft>
              <a:buNone/>
            </a:pPr>
            <a:endParaRPr/>
          </a:p>
          <a:p>
            <a:pPr marL="0" lvl="0" indent="0" algn="l" rtl="0">
              <a:spcBef>
                <a:spcPts val="0"/>
              </a:spcBef>
              <a:spcAft>
                <a:spcPts val="0"/>
              </a:spcAft>
              <a:buNone/>
            </a:pPr>
            <a:r>
              <a:rPr lang="en-GB"/>
              <a:t>And finally like for the other map, I always have a slide inviting for feedback and giving a contact  to do so.</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6a45681ae4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36a45681ae4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not everyone understand visual representations, so text alternative can help.</a:t>
            </a:r>
            <a:endParaRPr dirty="0"/>
          </a:p>
          <a:p>
            <a:pPr marL="0" lvl="0" indent="0" algn="l" rtl="0">
              <a:spcBef>
                <a:spcPts val="0"/>
              </a:spcBef>
              <a:spcAft>
                <a:spcPts val="0"/>
              </a:spcAft>
              <a:buNone/>
            </a:pPr>
            <a:r>
              <a:rPr lang="en-GB" dirty="0"/>
              <a:t>it improves my mapping as sometimes, while doing the deck I realise that something is not quite right in the visual representation or it makes me realise that actually, there is a relation or a step I do not understand well enough to explain it in a sentence, so it needs more work.</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6a45681ae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6a45681ae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In this last part before the recap, I’m focussing on another set of designer skills: Designing together.</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This is about designing with your team, your stakeholders, but also with external and internal users and third parties. So here, I’m mostly thinking about workshops, but it could be show and tell sessions, research or co-design as well.</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Unless you have an amazing research culture in your organisation. you won’t be researching with disabled people </a:t>
            </a:r>
            <a:r>
              <a:rPr lang="en-GB">
                <a:solidFill>
                  <a:schemeClr val="dk1"/>
                </a:solidFill>
              </a:rPr>
              <a:t>that often.</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think that the best way to have inclusion and accessibility in mind for your users is to start to really change the way you work with your own team and your stakeholders, as you work with them every day.</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4d359735a1_0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4d359735a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You might be thinking, what is she on about? there are no disabled people in my team or among my stakeholders. And maybe you’re right.</a:t>
            </a:r>
            <a:endParaRPr dirty="0">
              <a:solidFill>
                <a:schemeClr val="dk1"/>
              </a:solidFill>
            </a:endParaRPr>
          </a:p>
          <a:p>
            <a:pPr marL="0" lvl="0" indent="0" algn="l" rtl="0">
              <a:spcBef>
                <a:spcPts val="0"/>
              </a:spcBef>
              <a:spcAft>
                <a:spcPts val="0"/>
              </a:spcAft>
              <a:buNone/>
            </a:pPr>
            <a:r>
              <a:rPr lang="en-GB" dirty="0">
                <a:solidFill>
                  <a:schemeClr val="dk1"/>
                </a:solidFill>
              </a:rPr>
              <a:t>But the problem is that people often think of disability as something that is visible and permanent. But many disabilities are not visible: like hearing and sight impairments, chronic pain and many more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Do you remember the statistic for neurodiversity? about 1 in 7 people in the general population but in tech and creative industries, it might be up to 50%</a:t>
            </a:r>
            <a:endParaRPr dirty="0">
              <a:solidFill>
                <a:schemeClr val="dk1"/>
              </a:solidFill>
            </a:endParaRPr>
          </a:p>
          <a:p>
            <a:pPr marL="0" lvl="0" indent="0" algn="l" rtl="0">
              <a:spcBef>
                <a:spcPts val="0"/>
              </a:spcBef>
              <a:spcAft>
                <a:spcPts val="0"/>
              </a:spcAft>
              <a:buNone/>
            </a:pPr>
            <a:r>
              <a:rPr lang="en-GB" dirty="0">
                <a:solidFill>
                  <a:schemeClr val="dk1"/>
                </a:solidFill>
              </a:rPr>
              <a:t>This is not visible. You might not know about it, but you surely should think about it.</a:t>
            </a:r>
            <a:endParaRPr dirty="0">
              <a:solidFill>
                <a:schemeClr val="dk1"/>
              </a:solidFill>
            </a:endParaRPr>
          </a:p>
          <a:p>
            <a:pPr marL="0" lvl="0" indent="0" algn="l" rtl="0">
              <a:spcBef>
                <a:spcPts val="0"/>
              </a:spcBef>
              <a:spcAft>
                <a:spcPts val="0"/>
              </a:spcAft>
              <a:buNone/>
            </a:pPr>
            <a:r>
              <a:rPr lang="en-GB" dirty="0">
                <a:solidFill>
                  <a:schemeClr val="dk1"/>
                </a:solidFill>
              </a:rPr>
              <a:t>Another thing to keep in mind is that people sometime don’t declare their disability to their employer/colleagues.</a:t>
            </a:r>
          </a:p>
          <a:p>
            <a:pPr marL="0" lvl="0" indent="0" algn="l" rtl="0">
              <a:spcBef>
                <a:spcPts val="0"/>
              </a:spcBef>
              <a:spcAft>
                <a:spcPts val="0"/>
              </a:spcAft>
              <a:buNone/>
            </a:pPr>
            <a:endParaRPr dirty="0">
              <a:solidFill>
                <a:schemeClr val="dk1"/>
              </a:solidFill>
            </a:endParaRPr>
          </a:p>
          <a:p>
            <a:pPr marL="0" lvl="0" indent="0" algn="l" rtl="0">
              <a:spcBef>
                <a:spcPts val="1200"/>
              </a:spcBef>
              <a:spcAft>
                <a:spcPts val="0"/>
              </a:spcAft>
              <a:buNone/>
            </a:pPr>
            <a:r>
              <a:rPr lang="en-GB" dirty="0">
                <a:solidFill>
                  <a:schemeClr val="dk1"/>
                </a:solidFill>
              </a:rPr>
              <a:t>There might be a lot of reasons, I can give you some of mines: </a:t>
            </a:r>
            <a:endParaRPr dirty="0">
              <a:solidFill>
                <a:schemeClr val="dk1"/>
              </a:solidFill>
            </a:endParaRPr>
          </a:p>
          <a:p>
            <a:pPr marL="457200" lvl="0" indent="-298450" algn="l" rtl="0">
              <a:spcBef>
                <a:spcPts val="1200"/>
              </a:spcBef>
              <a:spcAft>
                <a:spcPts val="0"/>
              </a:spcAft>
              <a:buClr>
                <a:schemeClr val="dk1"/>
              </a:buClr>
              <a:buSzPts val="1100"/>
              <a:buChar char="●"/>
            </a:pPr>
            <a:r>
              <a:rPr lang="en-GB" dirty="0">
                <a:solidFill>
                  <a:schemeClr val="dk1"/>
                </a:solidFill>
              </a:rPr>
              <a:t>before getting a role, I’m never completely sure people won’t hold this against me despite saying they don’t discriminate</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once I have the role, I usually don’t talk about it because people might then treat me differently, or give me unwanted advice, or won’t believe me</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I don’t want to be seen differently or have this used against me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can do this because I don’t really need accommodations if I can work mostly from home. These days I’m more open about it because I’m more experienced.</a:t>
            </a:r>
            <a:endParaRPr b="1"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4d359735a1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4d359735a1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4b6e2f5c32_0_6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4b6e2f5c32_0_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So when you are designing with people, it’s important to create a safe space. Don’t force people to disclose a disability or medical condition. Instead, offer help for everyone.</a:t>
            </a:r>
            <a:endParaRPr/>
          </a:p>
          <a:p>
            <a:pPr marL="0" lvl="0" indent="0" algn="l" rtl="0">
              <a:spcBef>
                <a:spcPts val="0"/>
              </a:spcBef>
              <a:spcAft>
                <a:spcPts val="0"/>
              </a:spcAft>
              <a:buClr>
                <a:schemeClr val="dk1"/>
              </a:buClr>
              <a:buSzPts val="1100"/>
              <a:buFont typeface="Arial"/>
              <a:buNone/>
            </a:pPr>
            <a:r>
              <a:rPr lang="en-GB"/>
              <a:t>We talk about ‘accommodations’ for disabled people, but it’s better to offer various options to all instead, so it doesn’t sound like you are making a big effort just for them and that way, it will benefit more people who might not have requested anything even though they might need it.</a:t>
            </a:r>
            <a:endParaRPr/>
          </a:p>
          <a:p>
            <a:pPr marL="0" lvl="0" indent="0" algn="l" rtl="0">
              <a:spcBef>
                <a:spcPts val="0"/>
              </a:spcBef>
              <a:spcAft>
                <a:spcPts val="0"/>
              </a:spcAft>
              <a:buClr>
                <a:schemeClr val="dk1"/>
              </a:buClr>
              <a:buSzPts val="1100"/>
              <a:buFont typeface="Arial"/>
              <a:buNone/>
            </a:pPr>
            <a:r>
              <a:rPr lang="en-GB"/>
              <a:t>Invite for feedback, and allow people to reach out privately: it’s not easy to talk about your needs in public, or in a group during a meeting.</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4b6e2f5c32_0_6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34b6e2f5c32_0_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4d359735a1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4d359735a1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t>A ‘manual of me’ can be a great tool to communicate what you need to work well with the rest of your team. I’ve been doing this in project teams for a while and found that it helps me to tell people what I need and also to understand them better. </a:t>
            </a:r>
            <a:endParaRPr/>
          </a:p>
          <a:p>
            <a:pPr marL="0" lvl="0" indent="0" algn="l" rtl="0">
              <a:spcBef>
                <a:spcPts val="0"/>
              </a:spcBef>
              <a:spcAft>
                <a:spcPts val="0"/>
              </a:spcAft>
              <a:buClr>
                <a:schemeClr val="dk1"/>
              </a:buClr>
              <a:buSzPts val="1100"/>
              <a:buFont typeface="Arial"/>
              <a:buNone/>
            </a:pPr>
            <a:r>
              <a:rPr lang="en-GB"/>
              <a:t>In there for example, I will explain that I struggle with numbers, names and acronyms if I do not have a visual support for them and you just say them, because I’m French and my brain does the little gymnastic of translating things so it slows me down, but if I have a visual, I instantly recognise 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4b6e2f5c32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4b6e2f5c32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4b6e2f5c32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34b6e2f5c32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684ec3686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684ec3686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Because of my experience going from one role to another, I was very aware that each role in a multi-disciplinary team has a different part to play to avoid making a service inaccessible.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It works better if everyone knows their part, so that the accessibility of a service do not rely on one single very keen individual reminding everyone what they should be doing.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This is why guidance per role feels really important to me.</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6a45681ae4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6a45681ae4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Earlier, I provided guidance from Scope about physical accessibility at a venue and they have an accessible events toolkit</a:t>
            </a:r>
            <a:endParaRPr dirty="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34d359735a1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34d359735a1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36eb9e6e31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36eb9e6e31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accessibility should be addressed right from the start and all along, this includes neurodiversity</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make sure anyone can give feedback in a way that suits them, so you can learn how to improve and keep iterating</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6eb9e6e314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36eb9e6e31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6eb9e6e314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6eb9e6e31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5b28d43e0a_0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5b28d43e0a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b3ce900fb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2b3ce900fb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6eb9e6e314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36eb9e6e31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b3ce900fb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2b3ce900fb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b28d43e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5b28d43e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dirty="0">
                <a:solidFill>
                  <a:srgbClr val="000000"/>
                </a:solidFill>
                <a:effectLst/>
                <a:latin typeface="Arial"/>
                <a:ea typeface="Arial"/>
                <a:cs typeface="Arial"/>
                <a:sym typeface="Arial"/>
              </a:rPr>
              <a:t>First </a:t>
            </a:r>
            <a:r>
              <a:rPr lang="en-GB" sz="1100" b="1" i="0" u="none" strike="noStrike" cap="none" dirty="0">
                <a:solidFill>
                  <a:srgbClr val="000000"/>
                </a:solidFill>
                <a:effectLst/>
                <a:latin typeface="Arial"/>
                <a:ea typeface="Arial"/>
                <a:cs typeface="Arial"/>
                <a:sym typeface="Arial"/>
              </a:rPr>
              <a:t>Craig Abbott</a:t>
            </a:r>
            <a:r>
              <a:rPr lang="en-GB" sz="1100" b="0" i="0" u="none" strike="noStrike" cap="none" dirty="0">
                <a:solidFill>
                  <a:srgbClr val="000000"/>
                </a:solidFill>
                <a:effectLst/>
                <a:latin typeface="Arial"/>
                <a:ea typeface="Arial"/>
                <a:cs typeface="Arial"/>
                <a:sym typeface="Arial"/>
              </a:rPr>
              <a:t> who started the Accessibility manual, I’d like to thank him for sharing so much of his knowledge over the years, I’ve learned a lot from him.</a:t>
            </a:r>
          </a:p>
          <a:p>
            <a:pPr marL="0" lvl="0" indent="0" algn="l" rtl="0">
              <a:spcBef>
                <a:spcPts val="0"/>
              </a:spcBef>
              <a:spcAft>
                <a:spcPts val="0"/>
              </a:spcAft>
              <a:buNone/>
            </a:pPr>
            <a:br>
              <a:rPr lang="en-GB" dirty="0"/>
            </a:br>
            <a:r>
              <a:rPr lang="en-GB" sz="1100" b="0" i="0" u="none" strike="noStrike" cap="none" dirty="0">
                <a:solidFill>
                  <a:srgbClr val="000000"/>
                </a:solidFill>
                <a:effectLst/>
                <a:latin typeface="Arial"/>
                <a:ea typeface="Arial"/>
                <a:cs typeface="Arial"/>
                <a:sym typeface="Arial"/>
              </a:rPr>
              <a:t>Thanks to </a:t>
            </a:r>
            <a:r>
              <a:rPr lang="en-GB" sz="1100" b="1" i="0" u="none" strike="noStrike" cap="none" dirty="0">
                <a:solidFill>
                  <a:srgbClr val="000000"/>
                </a:solidFill>
                <a:effectLst/>
                <a:latin typeface="Arial"/>
                <a:ea typeface="Arial"/>
                <a:cs typeface="Arial"/>
                <a:sym typeface="Arial"/>
              </a:rPr>
              <a:t>Tom</a:t>
            </a:r>
            <a:r>
              <a:rPr lang="en-GB" sz="1100" b="0" i="0" u="none" strike="noStrike" cap="none" dirty="0">
                <a:solidFill>
                  <a:srgbClr val="000000"/>
                </a:solidFill>
                <a:effectLst/>
                <a:latin typeface="Arial"/>
                <a:ea typeface="Arial"/>
                <a:cs typeface="Arial"/>
                <a:sym typeface="Arial"/>
              </a:rPr>
              <a:t> who has been great to work with and for getting this long overdue guidance published.</a:t>
            </a:r>
          </a:p>
          <a:p>
            <a:pPr marL="0" lvl="0" indent="0" algn="l" rtl="0">
              <a:spcBef>
                <a:spcPts val="0"/>
              </a:spcBef>
              <a:spcAft>
                <a:spcPts val="0"/>
              </a:spcAft>
              <a:buNone/>
            </a:pPr>
            <a:br>
              <a:rPr lang="en-GB" dirty="0"/>
            </a:br>
            <a:r>
              <a:rPr lang="en-GB" sz="1100" b="0" i="0" u="none" strike="noStrike" cap="none" dirty="0">
                <a:solidFill>
                  <a:srgbClr val="000000"/>
                </a:solidFill>
                <a:effectLst/>
                <a:latin typeface="Arial"/>
                <a:ea typeface="Arial"/>
                <a:cs typeface="Arial"/>
                <a:sym typeface="Arial"/>
              </a:rPr>
              <a:t>I’d like to thanks</a:t>
            </a:r>
            <a:r>
              <a:rPr lang="en-GB" sz="1100" b="1" i="0" u="none" strike="noStrike" cap="none" dirty="0">
                <a:solidFill>
                  <a:srgbClr val="000000"/>
                </a:solidFill>
                <a:effectLst/>
                <a:latin typeface="Arial"/>
                <a:ea typeface="Arial"/>
                <a:cs typeface="Arial"/>
                <a:sym typeface="Arial"/>
              </a:rPr>
              <a:t> Alice</a:t>
            </a:r>
            <a:r>
              <a:rPr lang="en-GB" sz="1100" b="0" i="0" u="none" strike="noStrike" cap="none" dirty="0">
                <a:solidFill>
                  <a:srgbClr val="000000"/>
                </a:solidFill>
                <a:effectLst/>
                <a:latin typeface="Arial"/>
                <a:ea typeface="Arial"/>
                <a:cs typeface="Arial"/>
                <a:sym typeface="Arial"/>
              </a:rPr>
              <a:t> who was the head of service design practice at the time for all her support during our time in common at DWP.</a:t>
            </a:r>
          </a:p>
          <a:p>
            <a:pPr marL="0" lvl="0" indent="0" algn="l" rtl="0">
              <a:spcBef>
                <a:spcPts val="0"/>
              </a:spcBef>
              <a:spcAft>
                <a:spcPts val="0"/>
              </a:spcAft>
              <a:buNone/>
            </a:pPr>
            <a:br>
              <a:rPr lang="en-GB" dirty="0"/>
            </a:br>
            <a:r>
              <a:rPr lang="en-GB" sz="1100" b="0" i="0" u="none" strike="noStrike" cap="none" dirty="0">
                <a:solidFill>
                  <a:srgbClr val="000000"/>
                </a:solidFill>
                <a:effectLst/>
                <a:latin typeface="Arial"/>
                <a:ea typeface="Arial"/>
                <a:cs typeface="Arial"/>
                <a:sym typeface="Arial"/>
              </a:rPr>
              <a:t>And also </a:t>
            </a:r>
            <a:r>
              <a:rPr lang="en-GB" sz="1100" b="1" i="0" u="none" strike="noStrike" cap="none" dirty="0">
                <a:solidFill>
                  <a:srgbClr val="000000"/>
                </a:solidFill>
                <a:effectLst/>
                <a:latin typeface="Arial"/>
                <a:ea typeface="Arial"/>
                <a:cs typeface="Arial"/>
                <a:sym typeface="Arial"/>
              </a:rPr>
              <a:t>Lindsay</a:t>
            </a:r>
            <a:r>
              <a:rPr lang="en-GB" sz="1100" b="0" i="0" u="none" strike="noStrike" cap="none" dirty="0">
                <a:solidFill>
                  <a:srgbClr val="000000"/>
                </a:solidFill>
                <a:effectLst/>
                <a:latin typeface="Arial"/>
                <a:ea typeface="Arial"/>
                <a:cs typeface="Arial"/>
                <a:sym typeface="Arial"/>
              </a:rPr>
              <a:t>, </a:t>
            </a:r>
            <a:r>
              <a:rPr lang="en-GB" sz="1100" b="1" i="0" u="none" strike="noStrike" cap="none" dirty="0">
                <a:solidFill>
                  <a:srgbClr val="000000"/>
                </a:solidFill>
                <a:effectLst/>
                <a:latin typeface="Arial"/>
                <a:ea typeface="Arial"/>
                <a:cs typeface="Arial"/>
                <a:sym typeface="Arial"/>
              </a:rPr>
              <a:t>Shalom</a:t>
            </a:r>
            <a:r>
              <a:rPr lang="en-GB" sz="1100" b="0" i="0" u="none" strike="noStrike" cap="none" dirty="0">
                <a:solidFill>
                  <a:srgbClr val="000000"/>
                </a:solidFill>
                <a:effectLst/>
                <a:latin typeface="Arial"/>
                <a:ea typeface="Arial"/>
                <a:cs typeface="Arial"/>
                <a:sym typeface="Arial"/>
              </a:rPr>
              <a:t> and </a:t>
            </a:r>
            <a:r>
              <a:rPr lang="en-GB" sz="1100" b="1" i="0" u="none" strike="noStrike" cap="none" dirty="0">
                <a:solidFill>
                  <a:srgbClr val="000000"/>
                </a:solidFill>
                <a:effectLst/>
                <a:latin typeface="Arial"/>
                <a:ea typeface="Arial"/>
                <a:cs typeface="Arial"/>
                <a:sym typeface="Arial"/>
              </a:rPr>
              <a:t>Helen</a:t>
            </a:r>
            <a:r>
              <a:rPr lang="en-GB" sz="1100" b="0" i="0" u="none" strike="noStrike" cap="none" dirty="0">
                <a:solidFill>
                  <a:srgbClr val="000000"/>
                </a:solidFill>
                <a:effectLst/>
                <a:latin typeface="Arial"/>
                <a:ea typeface="Arial"/>
                <a:cs typeface="Arial"/>
                <a:sym typeface="Arial"/>
              </a:rPr>
              <a:t>, 3 lead service designers who have been super supportive too.</a:t>
            </a:r>
          </a:p>
          <a:p>
            <a:pPr marL="0" lvl="0" indent="0" algn="l" rtl="0">
              <a:spcBef>
                <a:spcPts val="0"/>
              </a:spcBef>
              <a:spcAft>
                <a:spcPts val="0"/>
              </a:spcAft>
              <a:buNone/>
            </a:pPr>
            <a:br>
              <a:rPr lang="en-GB" dirty="0"/>
            </a:br>
            <a:r>
              <a:rPr lang="en-GB" sz="1100" b="0" i="0" u="none" strike="noStrike" cap="none" dirty="0">
                <a:solidFill>
                  <a:srgbClr val="000000"/>
                </a:solidFill>
                <a:effectLst/>
                <a:latin typeface="Arial"/>
                <a:ea typeface="Arial"/>
                <a:cs typeface="Arial"/>
                <a:sym typeface="Arial"/>
              </a:rPr>
              <a:t>…and the whole DWP service design community for working with me on this guidance.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570466078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570466078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So, now I’m going to tell you the story of how the guidance for the service designer role was created for the DWP Accessibility Manual</a:t>
            </a:r>
            <a:endParaRPr dirty="0">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5b28d43e0a_0_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5b28d43e0a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a45681ae4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a45681ae4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When the manual was first created in 2021, it was unique. Nothing like that existed in government even though it was badly needed.</a:t>
            </a:r>
            <a:endParaRPr dirty="0"/>
          </a:p>
          <a:p>
            <a:pPr marL="0" lvl="0" indent="0" algn="l" rtl="0">
              <a:spcBef>
                <a:spcPts val="0"/>
              </a:spcBef>
              <a:spcAft>
                <a:spcPts val="0"/>
              </a:spcAft>
              <a:buClr>
                <a:schemeClr val="dk1"/>
              </a:buClr>
              <a:buSzPts val="1100"/>
              <a:buFont typeface="Arial"/>
              <a:buNone/>
            </a:pPr>
            <a:r>
              <a:rPr lang="en-GB" dirty="0"/>
              <a:t>Now there is also the DfE accessibility and inclusion manual but in terms of guidance per role, they do not have much yet.</a:t>
            </a:r>
            <a:endParaRPr dirty="0"/>
          </a:p>
          <a:p>
            <a:pPr marL="0" lvl="0" indent="0" algn="l" rtl="0">
              <a:spcBef>
                <a:spcPts val="0"/>
              </a:spcBef>
              <a:spcAft>
                <a:spcPts val="0"/>
              </a:spcAft>
              <a:buNone/>
            </a:pPr>
            <a:r>
              <a:rPr lang="en-GB" dirty="0"/>
              <a:t>The manual was very useful and very well received at the time. My favourite part was the guidance per role, so I started pointing people to it during my presentations, at work, or outside work,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You could find the guidance for the roles on the slide but there was no guidance for the service designer role</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t>There was also nothing for the Accessibility specialist role, but it’s been added since.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u="sng" dirty="0">
                <a:solidFill>
                  <a:schemeClr val="hlink"/>
                </a:solidFill>
                <a:hlinkClick r:id="rId3"/>
              </a:rPr>
              <a:t>Blog post announcing the launch</a:t>
            </a:r>
            <a:r>
              <a:rPr lang="en-GB" u="sng" dirty="0">
                <a:solidFill>
                  <a:schemeClr val="hlink"/>
                </a:solidFill>
              </a:rPr>
              <a:t>: https://</a:t>
            </a:r>
            <a:r>
              <a:rPr lang="en-GB" u="sng" dirty="0" err="1">
                <a:solidFill>
                  <a:schemeClr val="hlink"/>
                </a:solidFill>
              </a:rPr>
              <a:t>accessibility.blog.gov.uk</a:t>
            </a:r>
            <a:r>
              <a:rPr lang="en-GB" u="sng" dirty="0">
                <a:solidFill>
                  <a:schemeClr val="hlink"/>
                </a:solidFill>
              </a:rPr>
              <a:t>/2021/05/27/why-weve-created-an-accessibility-manual-and-how-you-can-help-shape-it/</a:t>
            </a:r>
            <a:endParaRPr dirty="0"/>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u="sng" dirty="0">
                <a:solidFill>
                  <a:schemeClr val="hlink"/>
                </a:solidFill>
                <a:hlinkClick r:id="rId4"/>
              </a:rPr>
              <a:t>You can access the manual in the state it was at the time via this link, using the wayback machin</a:t>
            </a:r>
            <a:r>
              <a:rPr lang="en-GB" u="sng" dirty="0">
                <a:solidFill>
                  <a:schemeClr val="hlink"/>
                </a:solidFill>
              </a:rPr>
              <a:t>e: https://</a:t>
            </a:r>
            <a:r>
              <a:rPr lang="en-GB" u="sng" dirty="0" err="1">
                <a:solidFill>
                  <a:schemeClr val="hlink"/>
                </a:solidFill>
              </a:rPr>
              <a:t>web.archive.org</a:t>
            </a:r>
            <a:r>
              <a:rPr lang="en-GB" u="sng" dirty="0">
                <a:solidFill>
                  <a:schemeClr val="hlink"/>
                </a:solidFill>
              </a:rPr>
              <a:t>/web/20210731122848/https:/accessibility-</a:t>
            </a:r>
            <a:r>
              <a:rPr lang="en-GB" u="sng" dirty="0" err="1">
                <a:solidFill>
                  <a:schemeClr val="hlink"/>
                </a:solidFill>
              </a:rPr>
              <a:t>manual.dwp.gov.uk</a:t>
            </a:r>
            <a:r>
              <a:rPr lang="en-GB" u="sng" dirty="0">
                <a:solidFill>
                  <a:schemeClr val="hlink"/>
                </a:solidFill>
              </a:rPr>
              <a:t>/guidance-for-your-job-role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6eb9e6e3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6eb9e6e3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When I joined DWP in 2023 as a contractor, I talked to Tom Napier, he is a senior accessibility specialist.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contacted him about the project I was on, but in the conversation, I mentioned the manual and it turned out he was the one in charge of maintaining it,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told him how I kept directing people to it, even before I joined DWP, but then the service designer role was missing from the list.</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asked if there was a reason, if it was something I could help with.</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There were 2 reasons, not enough time just now, but also he was unsure about what a service designer does and how this contributes to accessibility.</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So I don’t know about the other service designers in the room, but every time I join a project team, no one seems to be too sure about what a service designer do …. apart from creating maps maybe?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 keep having to explain what I do.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Tom was happy to work on a guidance with me.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a45681ae4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6a45681ae4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I was very happy about this and started looking at: </a:t>
            </a:r>
            <a:endParaRPr dirty="0">
              <a:solidFill>
                <a:schemeClr val="dk1"/>
              </a:solidFill>
            </a:endParaRPr>
          </a:p>
          <a:p>
            <a:pPr marL="457200" lvl="0" indent="-298450" algn="l" rtl="0">
              <a:spcBef>
                <a:spcPts val="0"/>
              </a:spcBef>
              <a:spcAft>
                <a:spcPts val="0"/>
              </a:spcAft>
              <a:buClr>
                <a:schemeClr val="dk1"/>
              </a:buClr>
              <a:buSzPts val="1100"/>
              <a:buChar char="●"/>
            </a:pPr>
            <a:r>
              <a:rPr lang="en-GB" u="sng" dirty="0">
                <a:solidFill>
                  <a:schemeClr val="hlink"/>
                </a:solidFill>
                <a:hlinkClick r:id="rId3"/>
              </a:rPr>
              <a:t>point 5 of the service standard</a:t>
            </a:r>
            <a:r>
              <a:rPr lang="en-GB" dirty="0">
                <a:solidFill>
                  <a:schemeClr val="dk1"/>
                </a:solidFill>
              </a:rPr>
              <a:t> which describes what is needed to make sure everyone can use the service, which includes disabled people. </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I also looked at the</a:t>
            </a:r>
            <a:r>
              <a:rPr lang="en-GB" u="sng" dirty="0">
                <a:solidFill>
                  <a:schemeClr val="hlink"/>
                </a:solidFill>
                <a:hlinkClick r:id="rId4"/>
              </a:rPr>
              <a:t> guidance of the Department for Education’s guidance on how to apply the service standard for point 5</a:t>
            </a:r>
            <a:r>
              <a:rPr lang="en-GB" dirty="0">
                <a:solidFill>
                  <a:schemeClr val="dk1"/>
                </a:solidFill>
              </a:rPr>
              <a:t> as they go in a bit more details</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I’ve checked the description of the service designer within the </a:t>
            </a:r>
            <a:r>
              <a:rPr lang="en-GB" u="sng" dirty="0">
                <a:solidFill>
                  <a:schemeClr val="hlink"/>
                </a:solidFill>
                <a:hlinkClick r:id="rId5"/>
              </a:rPr>
              <a:t>Government Digital and Data Profession Capability Framework</a:t>
            </a:r>
            <a:endParaRPr dirty="0">
              <a:solidFill>
                <a:schemeClr val="dk1"/>
              </a:solidFill>
            </a:endParaRPr>
          </a:p>
          <a:p>
            <a:pPr marL="457200" lvl="0" indent="-298450" algn="l" rtl="0">
              <a:spcBef>
                <a:spcPts val="0"/>
              </a:spcBef>
              <a:spcAft>
                <a:spcPts val="0"/>
              </a:spcAft>
              <a:buClr>
                <a:schemeClr val="dk1"/>
              </a:buClr>
              <a:buSzPts val="1100"/>
              <a:buChar char="●"/>
            </a:pPr>
            <a:r>
              <a:rPr lang="en-GB" dirty="0">
                <a:solidFill>
                  <a:schemeClr val="dk1"/>
                </a:solidFill>
              </a:rPr>
              <a:t>and finally, I’ve added elements from my own practice as a service designer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That’s all the material I had to start working on a guidance.</a:t>
            </a: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Links to material:</a:t>
            </a:r>
          </a:p>
          <a:p>
            <a:pPr marL="0" lvl="0" indent="0" algn="l" rtl="0">
              <a:spcBef>
                <a:spcPts val="0"/>
              </a:spcBef>
              <a:spcAft>
                <a:spcPts val="0"/>
              </a:spcAft>
              <a:buClr>
                <a:schemeClr val="dk1"/>
              </a:buClr>
              <a:buSzPts val="1100"/>
              <a:buFont typeface="Arial"/>
              <a:buNone/>
            </a:pPr>
            <a:r>
              <a:rPr lang="en-GB" dirty="0">
                <a:solidFill>
                  <a:schemeClr val="dk1"/>
                </a:solidFill>
              </a:rPr>
              <a:t>https://</a:t>
            </a:r>
            <a:r>
              <a:rPr lang="en-GB" dirty="0" err="1">
                <a:solidFill>
                  <a:schemeClr val="dk1"/>
                </a:solidFill>
              </a:rPr>
              <a:t>www.gov.uk</a:t>
            </a:r>
            <a:r>
              <a:rPr lang="en-GB" dirty="0">
                <a:solidFill>
                  <a:schemeClr val="dk1"/>
                </a:solidFill>
              </a:rPr>
              <a:t>/service-manual/service-standard/point-5-make-sure-everyone-can-use-the-service</a:t>
            </a:r>
          </a:p>
          <a:p>
            <a:pPr marL="0" lvl="0" indent="0" algn="l" rtl="0">
              <a:spcBef>
                <a:spcPts val="0"/>
              </a:spcBef>
              <a:spcAft>
                <a:spcPts val="0"/>
              </a:spcAft>
              <a:buClr>
                <a:schemeClr val="dk1"/>
              </a:buClr>
              <a:buSzPts val="1100"/>
              <a:buFont typeface="Arial"/>
              <a:buNone/>
            </a:pPr>
            <a:r>
              <a:rPr lang="en-GB" dirty="0">
                <a:solidFill>
                  <a:schemeClr val="dk1"/>
                </a:solidFill>
              </a:rPr>
              <a:t>https://apply-the-service-</a:t>
            </a:r>
            <a:r>
              <a:rPr lang="en-GB" dirty="0" err="1">
                <a:solidFill>
                  <a:schemeClr val="dk1"/>
                </a:solidFill>
              </a:rPr>
              <a:t>standard.education.gov.uk</a:t>
            </a:r>
            <a:r>
              <a:rPr lang="en-GB" dirty="0">
                <a:solidFill>
                  <a:schemeClr val="dk1"/>
                </a:solidFill>
              </a:rPr>
              <a:t>/service-standard/5-make-sure-everyone-can-use-the-service</a:t>
            </a:r>
          </a:p>
          <a:p>
            <a:pPr marL="0" lvl="0" indent="0" algn="l" rtl="0">
              <a:spcBef>
                <a:spcPts val="0"/>
              </a:spcBef>
              <a:spcAft>
                <a:spcPts val="0"/>
              </a:spcAft>
              <a:buClr>
                <a:schemeClr val="dk1"/>
              </a:buClr>
              <a:buSzPts val="1100"/>
              <a:buFont typeface="Arial"/>
              <a:buNone/>
            </a:pPr>
            <a:r>
              <a:rPr lang="en-GB" dirty="0">
                <a:solidFill>
                  <a:schemeClr val="dk1"/>
                </a:solidFill>
              </a:rPr>
              <a:t>https://</a:t>
            </a:r>
            <a:r>
              <a:rPr lang="en-GB" dirty="0" err="1">
                <a:solidFill>
                  <a:schemeClr val="dk1"/>
                </a:solidFill>
              </a:rPr>
              <a:t>ddat</a:t>
            </a:r>
            <a:r>
              <a:rPr lang="en-GB" dirty="0">
                <a:solidFill>
                  <a:schemeClr val="dk1"/>
                </a:solidFill>
              </a:rPr>
              <a:t>-capability-</a:t>
            </a:r>
            <a:r>
              <a:rPr lang="en-GB" dirty="0" err="1">
                <a:solidFill>
                  <a:schemeClr val="dk1"/>
                </a:solidFill>
              </a:rPr>
              <a:t>framework.service.gov.uk</a:t>
            </a:r>
            <a:r>
              <a:rPr lang="en-GB" dirty="0">
                <a:solidFill>
                  <a:schemeClr val="dk1"/>
                </a:solidFill>
              </a:rPr>
              <a:t>/role/service-designer</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4800"/>
              <a:buFont typeface="Roboto ExtraBold"/>
              <a:buNone/>
              <a:defRPr sz="4800" b="0">
                <a:solidFill>
                  <a:srgbClr val="274E13"/>
                </a:solidFill>
                <a:latin typeface="Roboto ExtraBold"/>
                <a:ea typeface="Roboto ExtraBold"/>
                <a:cs typeface="Roboto ExtraBold"/>
                <a:sym typeface="Roboto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434343"/>
              </a:buClr>
              <a:buSzPts val="2400"/>
              <a:buFont typeface="Roboto"/>
              <a:buNone/>
              <a:defRPr sz="2400">
                <a:solidFill>
                  <a:srgbClr val="434343"/>
                </a:solidFill>
                <a:latin typeface="Roboto"/>
                <a:ea typeface="Roboto"/>
                <a:cs typeface="Roboto"/>
                <a:sym typeface="Robo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741B47"/>
              </a:buClr>
              <a:buSzPts val="4800"/>
              <a:buFont typeface="Roboto Black"/>
              <a:buNone/>
              <a:defRPr sz="4800" b="0">
                <a:solidFill>
                  <a:srgbClr val="741B47"/>
                </a:solidFill>
                <a:latin typeface="Roboto Black"/>
                <a:ea typeface="Roboto Black"/>
                <a:cs typeface="Roboto Black"/>
                <a:sym typeface="Robo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741B47"/>
              </a:buClr>
              <a:buSzPts val="3000"/>
              <a:buFont typeface="Roboto Black"/>
              <a:buNone/>
              <a:defRPr sz="3000" b="0">
                <a:solidFill>
                  <a:srgbClr val="741B47"/>
                </a:solidFill>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55600">
              <a:lnSpc>
                <a:spcPct val="150000"/>
              </a:lnSpc>
              <a:spcBef>
                <a:spcPts val="0"/>
              </a:spcBef>
              <a:spcAft>
                <a:spcPts val="0"/>
              </a:spcAft>
              <a:buSzPts val="2000"/>
              <a:buChar char="●"/>
              <a:defRPr sz="2000"/>
            </a:lvl1pPr>
            <a:lvl2pPr marL="914400" lvl="1" indent="-355600">
              <a:lnSpc>
                <a:spcPct val="150000"/>
              </a:lnSpc>
              <a:spcBef>
                <a:spcPts val="0"/>
              </a:spcBef>
              <a:spcAft>
                <a:spcPts val="0"/>
              </a:spcAft>
              <a:buSzPts val="2000"/>
              <a:buChar char="○"/>
              <a:defRPr sz="2000"/>
            </a:lvl2pPr>
            <a:lvl3pPr marL="1371600" lvl="2" indent="-355600">
              <a:lnSpc>
                <a:spcPct val="150000"/>
              </a:lnSpc>
              <a:spcBef>
                <a:spcPts val="0"/>
              </a:spcBef>
              <a:spcAft>
                <a:spcPts val="0"/>
              </a:spcAft>
              <a:buSzPts val="2000"/>
              <a:buChar char="■"/>
              <a:defRPr sz="2000"/>
            </a:lvl3pPr>
            <a:lvl4pPr marL="1828800" lvl="3" indent="-355600">
              <a:lnSpc>
                <a:spcPct val="150000"/>
              </a:lnSpc>
              <a:spcBef>
                <a:spcPts val="0"/>
              </a:spcBef>
              <a:spcAft>
                <a:spcPts val="0"/>
              </a:spcAft>
              <a:buSzPts val="2000"/>
              <a:buChar char="●"/>
              <a:defRPr sz="2000"/>
            </a:lvl4pPr>
            <a:lvl5pPr marL="2286000" lvl="4" indent="-355600">
              <a:lnSpc>
                <a:spcPct val="150000"/>
              </a:lnSpc>
              <a:spcBef>
                <a:spcPts val="0"/>
              </a:spcBef>
              <a:spcAft>
                <a:spcPts val="0"/>
              </a:spcAft>
              <a:buSzPts val="2000"/>
              <a:buChar char="○"/>
              <a:defRPr sz="2000"/>
            </a:lvl5pPr>
            <a:lvl6pPr marL="2743200" lvl="5" indent="-355600">
              <a:lnSpc>
                <a:spcPct val="150000"/>
              </a:lnSpc>
              <a:spcBef>
                <a:spcPts val="0"/>
              </a:spcBef>
              <a:spcAft>
                <a:spcPts val="0"/>
              </a:spcAft>
              <a:buSzPts val="2000"/>
              <a:buChar char="■"/>
              <a:defRPr sz="2000"/>
            </a:lvl6pPr>
            <a:lvl7pPr marL="3200400" lvl="6" indent="-355600">
              <a:lnSpc>
                <a:spcPct val="150000"/>
              </a:lnSpc>
              <a:spcBef>
                <a:spcPts val="0"/>
              </a:spcBef>
              <a:spcAft>
                <a:spcPts val="0"/>
              </a:spcAft>
              <a:buSzPts val="2000"/>
              <a:buChar char="●"/>
              <a:defRPr sz="2000"/>
            </a:lvl7pPr>
            <a:lvl8pPr marL="3657600" lvl="7" indent="-355600">
              <a:lnSpc>
                <a:spcPct val="150000"/>
              </a:lnSpc>
              <a:spcBef>
                <a:spcPts val="0"/>
              </a:spcBef>
              <a:spcAft>
                <a:spcPts val="0"/>
              </a:spcAft>
              <a:buSzPts val="2000"/>
              <a:buChar char="○"/>
              <a:defRPr sz="2000"/>
            </a:lvl8pPr>
            <a:lvl9pPr marL="4114800" lvl="8" indent="-355600">
              <a:lnSpc>
                <a:spcPct val="150000"/>
              </a:lnSpc>
              <a:spcBef>
                <a:spcPts val="0"/>
              </a:spcBef>
              <a:spcAft>
                <a:spcPts val="0"/>
              </a:spcAft>
              <a:buSzPts val="2000"/>
              <a:buChar char="■"/>
              <a:defRPr sz="2000"/>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Roboto Black"/>
              <a:buNone/>
              <a:defRPr b="0">
                <a:latin typeface="Roboto Black"/>
                <a:ea typeface="Roboto Black"/>
                <a:cs typeface="Roboto Black"/>
                <a:sym typeface="Roboto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Clr>
                <a:srgbClr val="274E13"/>
              </a:buClr>
              <a:buSzPts val="3000"/>
              <a:buNone/>
              <a:defRPr sz="3000">
                <a:solidFill>
                  <a:srgbClr val="274E1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CFA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274E13"/>
              </a:buClr>
              <a:buSzPts val="3000"/>
              <a:buFont typeface="Roboto Black"/>
              <a:buNone/>
              <a:defRPr sz="3000">
                <a:solidFill>
                  <a:srgbClr val="274E13"/>
                </a:solidFill>
                <a:latin typeface="Roboto Black"/>
                <a:ea typeface="Roboto Black"/>
                <a:cs typeface="Roboto Black"/>
                <a:sym typeface="Robo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0"/>
              </a:spcBef>
              <a:spcAft>
                <a:spcPts val="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accessibility.blog.gov.uk/2016/05/16/what-we-mean-when-we-talk-about-accessibility-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accessibility-manual.dwp.gov.uk/accessibility-law/web-content-accessibility-guideline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w3.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accessibility.education.gov.uk/knowledge-hub/cog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accessiblenumbers.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25.jpg"/><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44.jpg"/><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vimeo.com/a11yscotland" TargetMode="External"/><Relationship Id="rId7" Type="http://schemas.openxmlformats.org/officeDocument/2006/relationships/hyperlink" Target="https://how-many.herokuapp.com/"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coda.io/@mykola-bilokonsky/public-neurodiversity-support-center" TargetMode="External"/><Relationship Id="rId5" Type="http://schemas.openxmlformats.org/officeDocument/2006/relationships/hyperlink" Target="https://www.youtube.com/live/scKW7gwRZ9Q?feature=shared" TargetMode="External"/><Relationship Id="rId4" Type="http://schemas.openxmlformats.org/officeDocument/2006/relationships/hyperlink" Target="https://inclusivedesign24.org/2023/"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accessibility-manual.dwp.gov.uk/" TargetMode="External"/><Relationship Id="rId7" Type="http://schemas.openxmlformats.org/officeDocument/2006/relationships/hyperlink" Target="https://accessiblenumbers.com/"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hyperlink" Target="https://business.scope.org.uk/toolkit/accessible-event-planning-toolkit/" TargetMode="External"/><Relationship Id="rId5" Type="http://schemas.openxmlformats.org/officeDocument/2006/relationships/hyperlink" Target="https://www.scope.org.uk/advice-and-support/checking-event-venue-accessibility" TargetMode="External"/><Relationship Id="rId4" Type="http://schemas.openxmlformats.org/officeDocument/2006/relationships/hyperlink" Target="https://accessibility.education.gov.uk/"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blog.chezleskrus.com/2020/10/31/is-my-website-accessible/" TargetMode="External"/><Relationship Id="rId3" Type="http://schemas.openxmlformats.org/officeDocument/2006/relationships/hyperlink" Target="https://blog.chezleskrus.com/2024/11/09/different-levels-of-inclusion-awareness/" TargetMode="External"/><Relationship Id="rId7" Type="http://schemas.openxmlformats.org/officeDocument/2006/relationships/hyperlink" Target="https://blog.chezleskrus.com/2021/09/28/advice-for-speakers/"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hyperlink" Target="https://blog.chezleskrus.com/2022/05/03/removing-barriers/" TargetMode="External"/><Relationship Id="rId5" Type="http://schemas.openxmlformats.org/officeDocument/2006/relationships/hyperlink" Target="https://blog.chezleskrus.com/2022/05/18/avoiding-misconceptions-on-your-accessibility-learning-journey/" TargetMode="External"/><Relationship Id="rId4" Type="http://schemas.openxmlformats.org/officeDocument/2006/relationships/hyperlink" Target="https://blog.chezleskrus.com/2024/03/10/inclusion-in-the-workplace/"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AF7"/>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524400" y="607600"/>
            <a:ext cx="8081100" cy="19641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Clr>
                <a:schemeClr val="dk1"/>
              </a:buClr>
              <a:buSzPts val="2800"/>
              <a:buFont typeface="Arial"/>
              <a:buNone/>
            </a:pPr>
            <a:r>
              <a:rPr lang="en-GB" dirty="0">
                <a:solidFill>
                  <a:srgbClr val="513184"/>
                </a:solidFill>
                <a:latin typeface="Roboto Black"/>
                <a:ea typeface="Roboto Black"/>
                <a:cs typeface="Roboto Black"/>
                <a:sym typeface="Roboto Black"/>
              </a:rPr>
              <a:t>How a service designer can contribute to accessibility</a:t>
            </a:r>
            <a:endParaRPr b="0" dirty="0">
              <a:solidFill>
                <a:srgbClr val="513184"/>
              </a:solidFill>
              <a:latin typeface="Roboto Black"/>
              <a:ea typeface="Roboto Black"/>
              <a:cs typeface="Roboto Black"/>
              <a:sym typeface="Roboto Black"/>
            </a:endParaRPr>
          </a:p>
        </p:txBody>
      </p:sp>
      <p:sp>
        <p:nvSpPr>
          <p:cNvPr id="54" name="Google Shape;54;p13"/>
          <p:cNvSpPr txBox="1">
            <a:spLocks noGrp="1"/>
          </p:cNvSpPr>
          <p:nvPr>
            <p:ph type="subTitle" idx="1"/>
          </p:nvPr>
        </p:nvSpPr>
        <p:spPr>
          <a:xfrm>
            <a:off x="524400" y="2855575"/>
            <a:ext cx="8281200" cy="1484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741B47"/>
                </a:solidFill>
                <a:latin typeface="Roboto Black"/>
                <a:ea typeface="Roboto Black"/>
                <a:cs typeface="Roboto Black"/>
                <a:sym typeface="Roboto Black"/>
              </a:rPr>
              <a:t>Stéphanie Krus </a:t>
            </a:r>
            <a:endParaRPr sz="3600">
              <a:solidFill>
                <a:srgbClr val="741B47"/>
              </a:solidFill>
              <a:latin typeface="Roboto Black"/>
              <a:ea typeface="Roboto Black"/>
              <a:cs typeface="Roboto Black"/>
              <a:sym typeface="Roboto Black"/>
            </a:endParaRPr>
          </a:p>
          <a:p>
            <a:pPr marL="0" lvl="0" indent="0" algn="l" rtl="0">
              <a:spcBef>
                <a:spcPts val="0"/>
              </a:spcBef>
              <a:spcAft>
                <a:spcPts val="0"/>
              </a:spcAft>
              <a:buNone/>
            </a:pPr>
            <a:endParaRPr sz="1800">
              <a:solidFill>
                <a:srgbClr val="43434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GB" b="1"/>
              <a:t>17 September 2025</a:t>
            </a:r>
            <a:endParaRPr b="1"/>
          </a:p>
        </p:txBody>
      </p:sp>
      <p:pic>
        <p:nvPicPr>
          <p:cNvPr id="56" name="Google Shape;56;p13" descr="SD in Gov logo"/>
          <p:cNvPicPr preferRelativeResize="0"/>
          <p:nvPr/>
        </p:nvPicPr>
        <p:blipFill>
          <a:blip r:embed="rId3">
            <a:alphaModFix/>
          </a:blip>
          <a:stretch>
            <a:fillRect/>
          </a:stretch>
        </p:blipFill>
        <p:spPr>
          <a:xfrm>
            <a:off x="4895150" y="2750551"/>
            <a:ext cx="3521100" cy="169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300">
                <a:solidFill>
                  <a:srgbClr val="513184"/>
                </a:solidFill>
              </a:rPr>
              <a:t>Involving the Service Design Community (1)</a:t>
            </a:r>
            <a:endParaRPr sz="3300">
              <a:solidFill>
                <a:srgbClr val="513184"/>
              </a:solidFill>
            </a:endParaRPr>
          </a:p>
        </p:txBody>
      </p:sp>
      <p:sp>
        <p:nvSpPr>
          <p:cNvPr id="135" name="Google Shape;135;p22"/>
          <p:cNvSpPr/>
          <p:nvPr/>
        </p:nvSpPr>
        <p:spPr>
          <a:xfrm>
            <a:off x="423775" y="1755425"/>
            <a:ext cx="2634500" cy="1653050"/>
          </a:xfrm>
          <a:prstGeom prst="flowChartOffpageConnector">
            <a:avLst/>
          </a:prstGeom>
          <a:solidFill>
            <a:srgbClr val="513184"/>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2000" dirty="0">
                <a:solidFill>
                  <a:schemeClr val="lt1"/>
                </a:solidFill>
                <a:latin typeface="Roboto"/>
                <a:ea typeface="Roboto"/>
                <a:cs typeface="Roboto"/>
                <a:sym typeface="Roboto"/>
              </a:rPr>
              <a:t>Service Design Community monthly meeting</a:t>
            </a:r>
            <a:endParaRPr dirty="0">
              <a:latin typeface="Roboto"/>
              <a:ea typeface="Roboto"/>
              <a:cs typeface="Roboto"/>
              <a:sym typeface="Roboto"/>
            </a:endParaRPr>
          </a:p>
        </p:txBody>
      </p:sp>
      <p:cxnSp>
        <p:nvCxnSpPr>
          <p:cNvPr id="127" name="Google Shape;127;p22">
            <a:extLst>
              <a:ext uri="{C183D7F6-B498-43B3-948B-1728B52AA6E4}">
                <adec:decorative xmlns:adec="http://schemas.microsoft.com/office/drawing/2017/decorative" val="1"/>
              </a:ext>
            </a:extLst>
          </p:cNvPr>
          <p:cNvCxnSpPr/>
          <p:nvPr/>
        </p:nvCxnSpPr>
        <p:spPr>
          <a:xfrm>
            <a:off x="362100" y="3731275"/>
            <a:ext cx="1424700" cy="7800"/>
          </a:xfrm>
          <a:prstGeom prst="straightConnector1">
            <a:avLst/>
          </a:prstGeom>
          <a:noFill/>
          <a:ln w="38100" cap="flat" cmpd="sng">
            <a:solidFill>
              <a:srgbClr val="513184"/>
            </a:solidFill>
            <a:prstDash val="solid"/>
            <a:round/>
            <a:headEnd type="none" w="med" len="med"/>
            <a:tailEnd type="oval" w="med" len="med"/>
          </a:ln>
        </p:spPr>
      </p:cxnSp>
      <p:sp>
        <p:nvSpPr>
          <p:cNvPr id="131" name="Google Shape;131;p22"/>
          <p:cNvSpPr txBox="1"/>
          <p:nvPr/>
        </p:nvSpPr>
        <p:spPr>
          <a:xfrm>
            <a:off x="1133525" y="3863850"/>
            <a:ext cx="1215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434343"/>
                </a:solidFill>
                <a:latin typeface="Roboto"/>
                <a:ea typeface="Roboto"/>
                <a:cs typeface="Roboto"/>
                <a:sym typeface="Roboto"/>
              </a:rPr>
              <a:t>Sept 2024</a:t>
            </a:r>
            <a:endParaRPr sz="1800">
              <a:solidFill>
                <a:srgbClr val="434343"/>
              </a:solidFill>
              <a:latin typeface="Roboto"/>
              <a:ea typeface="Roboto"/>
              <a:cs typeface="Roboto"/>
              <a:sym typeface="Roboto"/>
            </a:endParaRPr>
          </a:p>
        </p:txBody>
      </p:sp>
      <p:cxnSp>
        <p:nvCxnSpPr>
          <p:cNvPr id="129" name="Google Shape;129;p22">
            <a:extLst>
              <a:ext uri="{C183D7F6-B498-43B3-948B-1728B52AA6E4}">
                <adec:decorative xmlns:adec="http://schemas.microsoft.com/office/drawing/2017/decorative" val="1"/>
              </a:ext>
            </a:extLst>
          </p:cNvPr>
          <p:cNvCxnSpPr/>
          <p:nvPr/>
        </p:nvCxnSpPr>
        <p:spPr>
          <a:xfrm rot="10800000" flipH="1">
            <a:off x="1771175" y="3731350"/>
            <a:ext cx="3109500" cy="7800"/>
          </a:xfrm>
          <a:prstGeom prst="straightConnector1">
            <a:avLst/>
          </a:prstGeom>
          <a:noFill/>
          <a:ln w="38100" cap="flat" cmpd="sng">
            <a:solidFill>
              <a:srgbClr val="513184"/>
            </a:solidFill>
            <a:prstDash val="solid"/>
            <a:round/>
            <a:headEnd type="none" w="med" len="med"/>
            <a:tailEnd type="diamond" w="med" len="med"/>
          </a:ln>
        </p:spPr>
      </p:cxnSp>
      <p:sp>
        <p:nvSpPr>
          <p:cNvPr id="134" name="Google Shape;134;p22"/>
          <p:cNvSpPr/>
          <p:nvPr/>
        </p:nvSpPr>
        <p:spPr>
          <a:xfrm>
            <a:off x="3479375" y="1337200"/>
            <a:ext cx="2634498" cy="2204118"/>
          </a:xfrm>
          <a:prstGeom prst="irregularSeal2">
            <a:avLst/>
          </a:prstGeom>
          <a:solidFill>
            <a:srgbClr val="990000"/>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lt1"/>
                </a:solidFill>
                <a:latin typeface="Roboto"/>
                <a:ea typeface="Roboto"/>
                <a:cs typeface="Roboto"/>
                <a:sym typeface="Roboto"/>
              </a:rPr>
              <a:t>Plot twist 1 </a:t>
            </a:r>
            <a:endParaRPr sz="2000">
              <a:solidFill>
                <a:schemeClr val="lt1"/>
              </a:solidFill>
              <a:latin typeface="Roboto"/>
              <a:ea typeface="Roboto"/>
              <a:cs typeface="Roboto"/>
              <a:sym typeface="Roboto"/>
            </a:endParaRPr>
          </a:p>
        </p:txBody>
      </p:sp>
      <p:sp>
        <p:nvSpPr>
          <p:cNvPr id="132" name="Google Shape;132;p22"/>
          <p:cNvSpPr txBox="1"/>
          <p:nvPr/>
        </p:nvSpPr>
        <p:spPr>
          <a:xfrm>
            <a:off x="4189125" y="3863888"/>
            <a:ext cx="1215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434343"/>
                </a:solidFill>
                <a:latin typeface="Roboto"/>
                <a:ea typeface="Roboto"/>
                <a:cs typeface="Roboto"/>
                <a:sym typeface="Roboto"/>
              </a:rPr>
              <a:t>Dec 2024</a:t>
            </a:r>
            <a:endParaRPr sz="1800">
              <a:solidFill>
                <a:srgbClr val="434343"/>
              </a:solidFill>
              <a:latin typeface="Roboto"/>
              <a:ea typeface="Roboto"/>
              <a:cs typeface="Roboto"/>
              <a:sym typeface="Roboto"/>
            </a:endParaRPr>
          </a:p>
        </p:txBody>
      </p:sp>
      <p:cxnSp>
        <p:nvCxnSpPr>
          <p:cNvPr id="128" name="Google Shape;128;p22">
            <a:extLst>
              <a:ext uri="{C183D7F6-B498-43B3-948B-1728B52AA6E4}">
                <adec:decorative xmlns:adec="http://schemas.microsoft.com/office/drawing/2017/decorative" val="1"/>
              </a:ext>
            </a:extLst>
          </p:cNvPr>
          <p:cNvCxnSpPr/>
          <p:nvPr/>
        </p:nvCxnSpPr>
        <p:spPr>
          <a:xfrm>
            <a:off x="4919950" y="3731275"/>
            <a:ext cx="2471700" cy="0"/>
          </a:xfrm>
          <a:prstGeom prst="straightConnector1">
            <a:avLst/>
          </a:prstGeom>
          <a:noFill/>
          <a:ln w="38100" cap="flat" cmpd="sng">
            <a:solidFill>
              <a:srgbClr val="513184"/>
            </a:solidFill>
            <a:prstDash val="dot"/>
            <a:round/>
            <a:headEnd type="none" w="med" len="med"/>
            <a:tailEnd type="oval" w="med" len="med"/>
          </a:ln>
        </p:spPr>
      </p:cxnSp>
      <p:sp>
        <p:nvSpPr>
          <p:cNvPr id="136" name="Google Shape;136;p22"/>
          <p:cNvSpPr/>
          <p:nvPr/>
        </p:nvSpPr>
        <p:spPr>
          <a:xfrm>
            <a:off x="6314575" y="1755425"/>
            <a:ext cx="2023200" cy="1653050"/>
          </a:xfrm>
          <a:prstGeom prst="flowChartOffpageConnector">
            <a:avLst/>
          </a:prstGeom>
          <a:solidFill>
            <a:srgbClr val="51318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a:solidFill>
                  <a:schemeClr val="lt1"/>
                </a:solidFill>
                <a:latin typeface="Roboto"/>
                <a:ea typeface="Roboto"/>
                <a:cs typeface="Roboto"/>
                <a:sym typeface="Roboto"/>
              </a:rPr>
              <a:t>Plot twist</a:t>
            </a:r>
            <a:endParaRPr sz="2000">
              <a:solidFill>
                <a:schemeClr val="lt1"/>
              </a:solidFill>
              <a:latin typeface="Roboto"/>
              <a:ea typeface="Roboto"/>
              <a:cs typeface="Roboto"/>
              <a:sym typeface="Roboto"/>
            </a:endParaRPr>
          </a:p>
          <a:p>
            <a:pPr marL="0" lvl="0" indent="0" algn="ctr" rtl="0">
              <a:spcBef>
                <a:spcPts val="0"/>
              </a:spcBef>
              <a:spcAft>
                <a:spcPts val="0"/>
              </a:spcAft>
              <a:buNone/>
            </a:pPr>
            <a:r>
              <a:rPr lang="en-GB" sz="2000">
                <a:solidFill>
                  <a:schemeClr val="lt1"/>
                </a:solidFill>
                <a:latin typeface="Roboto"/>
                <a:ea typeface="Roboto"/>
                <a:cs typeface="Roboto"/>
                <a:sym typeface="Roboto"/>
              </a:rPr>
              <a:t>2</a:t>
            </a:r>
            <a:endParaRPr sz="2000">
              <a:solidFill>
                <a:schemeClr val="lt1"/>
              </a:solidFill>
              <a:latin typeface="Roboto"/>
              <a:ea typeface="Roboto"/>
              <a:cs typeface="Roboto"/>
              <a:sym typeface="Roboto"/>
            </a:endParaRPr>
          </a:p>
        </p:txBody>
      </p:sp>
      <p:sp>
        <p:nvSpPr>
          <p:cNvPr id="133" name="Google Shape;133;p22"/>
          <p:cNvSpPr txBox="1"/>
          <p:nvPr/>
        </p:nvSpPr>
        <p:spPr>
          <a:xfrm>
            <a:off x="6718675" y="3859938"/>
            <a:ext cx="1215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434343"/>
                </a:solidFill>
                <a:latin typeface="Roboto"/>
                <a:ea typeface="Roboto"/>
                <a:cs typeface="Roboto"/>
                <a:sym typeface="Roboto"/>
              </a:rPr>
              <a:t>Feb 2025</a:t>
            </a:r>
            <a:endParaRPr sz="1800">
              <a:solidFill>
                <a:srgbClr val="434343"/>
              </a:solidFill>
              <a:latin typeface="Roboto"/>
              <a:ea typeface="Roboto"/>
              <a:cs typeface="Roboto"/>
              <a:sym typeface="Roboto"/>
            </a:endParaRPr>
          </a:p>
        </p:txBody>
      </p:sp>
      <p:cxnSp>
        <p:nvCxnSpPr>
          <p:cNvPr id="130" name="Google Shape;130;p22">
            <a:extLst>
              <a:ext uri="{C183D7F6-B498-43B3-948B-1728B52AA6E4}">
                <adec:decorative xmlns:adec="http://schemas.microsoft.com/office/drawing/2017/decorative" val="1"/>
              </a:ext>
            </a:extLst>
          </p:cNvPr>
          <p:cNvCxnSpPr/>
          <p:nvPr/>
        </p:nvCxnSpPr>
        <p:spPr>
          <a:xfrm>
            <a:off x="7391650" y="3731125"/>
            <a:ext cx="1215000" cy="8100"/>
          </a:xfrm>
          <a:prstGeom prst="straightConnector1">
            <a:avLst/>
          </a:prstGeom>
          <a:noFill/>
          <a:ln w="38100" cap="flat" cmpd="sng">
            <a:solidFill>
              <a:srgbClr val="513184"/>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300">
                <a:solidFill>
                  <a:srgbClr val="513184"/>
                </a:solidFill>
              </a:rPr>
              <a:t>Involving the Service Design Community (2)</a:t>
            </a:r>
            <a:endParaRPr sz="3300" b="0">
              <a:solidFill>
                <a:srgbClr val="513184"/>
              </a:solidFill>
              <a:latin typeface="Roboto Black"/>
              <a:ea typeface="Roboto Black"/>
              <a:cs typeface="Roboto Black"/>
              <a:sym typeface="Roboto Black"/>
            </a:endParaRPr>
          </a:p>
        </p:txBody>
      </p:sp>
      <p:pic>
        <p:nvPicPr>
          <p:cNvPr id="142" name="Google Shape;142;p23" descr="9 members of the service design community standing, working at whiteboards in an office room, with colourful sofa and cushions on the forefront"/>
          <p:cNvPicPr preferRelativeResize="0"/>
          <p:nvPr/>
        </p:nvPicPr>
        <p:blipFill>
          <a:blip r:embed="rId3">
            <a:alphaModFix/>
          </a:blip>
          <a:stretch>
            <a:fillRect/>
          </a:stretch>
        </p:blipFill>
        <p:spPr>
          <a:xfrm>
            <a:off x="414500" y="1199525"/>
            <a:ext cx="8311352" cy="3015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Takeaways from that story</a:t>
            </a:r>
            <a:endParaRPr sz="3600" b="0">
              <a:solidFill>
                <a:srgbClr val="513184"/>
              </a:solidFill>
              <a:latin typeface="Roboto Black"/>
              <a:ea typeface="Roboto Black"/>
              <a:cs typeface="Roboto Black"/>
              <a:sym typeface="Roboto Black"/>
            </a:endParaRPr>
          </a:p>
        </p:txBody>
      </p:sp>
      <p:sp>
        <p:nvSpPr>
          <p:cNvPr id="148" name="Google Shape;148;p24"/>
          <p:cNvSpPr txBox="1">
            <a:spLocks noGrp="1"/>
          </p:cNvSpPr>
          <p:nvPr>
            <p:ph type="body" idx="1"/>
          </p:nvPr>
        </p:nvSpPr>
        <p:spPr>
          <a:xfrm>
            <a:off x="311700" y="1223325"/>
            <a:ext cx="8520600" cy="334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never too old to change career</a:t>
            </a:r>
            <a:endParaRPr/>
          </a:p>
          <a:p>
            <a:pPr marL="457200" lvl="0" indent="-355600" algn="l" rtl="0">
              <a:lnSpc>
                <a:spcPct val="115000"/>
              </a:lnSpc>
              <a:spcBef>
                <a:spcPts val="1600"/>
              </a:spcBef>
              <a:spcAft>
                <a:spcPts val="0"/>
              </a:spcAft>
              <a:buSzPts val="2000"/>
              <a:buChar char="●"/>
            </a:pPr>
            <a:r>
              <a:rPr lang="en-GB"/>
              <a:t>you can contribute to the community of practice as a contractor</a:t>
            </a:r>
            <a:endParaRPr/>
          </a:p>
          <a:p>
            <a:pPr marL="457200" lvl="0" indent="-355600" algn="l" rtl="0">
              <a:lnSpc>
                <a:spcPct val="115000"/>
              </a:lnSpc>
              <a:spcBef>
                <a:spcPts val="1600"/>
              </a:spcBef>
              <a:spcAft>
                <a:spcPts val="0"/>
              </a:spcAft>
              <a:buSzPts val="2000"/>
              <a:buChar char="●"/>
            </a:pPr>
            <a:r>
              <a:rPr lang="en-GB"/>
              <a:t>involve contractors in your community of practice</a:t>
            </a:r>
            <a:endParaRPr/>
          </a:p>
          <a:p>
            <a:pPr marL="457200" lvl="0" indent="-355600" algn="l" rtl="0">
              <a:lnSpc>
                <a:spcPct val="115000"/>
              </a:lnSpc>
              <a:spcBef>
                <a:spcPts val="1600"/>
              </a:spcBef>
              <a:spcAft>
                <a:spcPts val="0"/>
              </a:spcAft>
              <a:buSzPts val="2000"/>
              <a:buChar char="●"/>
            </a:pPr>
            <a:r>
              <a:rPr lang="en-GB"/>
              <a:t>keep pushing</a:t>
            </a:r>
            <a:endParaRPr/>
          </a:p>
          <a:p>
            <a:pPr marL="457200" lvl="0" indent="-355600" algn="l" rtl="0">
              <a:lnSpc>
                <a:spcPct val="115000"/>
              </a:lnSpc>
              <a:spcBef>
                <a:spcPts val="1600"/>
              </a:spcBef>
              <a:spcAft>
                <a:spcPts val="1600"/>
              </a:spcAft>
              <a:buSzPts val="2000"/>
              <a:buChar char="●"/>
            </a:pPr>
            <a:r>
              <a:rPr lang="en-GB"/>
              <a:t>involve other practitioners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13184"/>
        </a:solidFill>
        <a:effectLst/>
      </p:bgPr>
    </p:bg>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a:off x="311700" y="259675"/>
            <a:ext cx="346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April 2025</a:t>
            </a:r>
            <a:endParaRPr sz="3600" b="0">
              <a:solidFill>
                <a:schemeClr val="lt1"/>
              </a:solidFill>
              <a:latin typeface="Roboto Black"/>
              <a:ea typeface="Roboto Black"/>
              <a:cs typeface="Roboto Black"/>
              <a:sym typeface="Roboto Black"/>
            </a:endParaRPr>
          </a:p>
        </p:txBody>
      </p:sp>
      <p:sp>
        <p:nvSpPr>
          <p:cNvPr id="154" name="Google Shape;154;p25"/>
          <p:cNvSpPr txBox="1">
            <a:spLocks noGrp="1"/>
          </p:cNvSpPr>
          <p:nvPr>
            <p:ph type="body" idx="1"/>
          </p:nvPr>
        </p:nvSpPr>
        <p:spPr>
          <a:xfrm>
            <a:off x="311700" y="1223325"/>
            <a:ext cx="4831800" cy="334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chemeClr val="lt1"/>
              </a:buClr>
              <a:buSzPts val="2000"/>
              <a:buChar char="●"/>
            </a:pPr>
            <a:r>
              <a:rPr lang="en-GB">
                <a:solidFill>
                  <a:schemeClr val="lt1"/>
                </a:solidFill>
              </a:rPr>
              <a:t>WCAG Conformance</a:t>
            </a:r>
            <a:endParaRPr>
              <a:solidFill>
                <a:schemeClr val="lt1"/>
              </a:solidFill>
            </a:endParaRPr>
          </a:p>
          <a:p>
            <a:pPr marL="457200" lvl="0" indent="-355600" algn="l" rtl="0">
              <a:lnSpc>
                <a:spcPct val="115000"/>
              </a:lnSpc>
              <a:spcBef>
                <a:spcPts val="1600"/>
              </a:spcBef>
              <a:spcAft>
                <a:spcPts val="0"/>
              </a:spcAft>
              <a:buClr>
                <a:schemeClr val="lt1"/>
              </a:buClr>
              <a:buSzPts val="2000"/>
              <a:buChar char="●"/>
            </a:pPr>
            <a:r>
              <a:rPr lang="en-GB">
                <a:solidFill>
                  <a:schemeClr val="lt1"/>
                </a:solidFill>
              </a:rPr>
              <a:t>Non-digital accessibility</a:t>
            </a:r>
            <a:endParaRPr>
              <a:solidFill>
                <a:schemeClr val="lt1"/>
              </a:solidFill>
            </a:endParaRPr>
          </a:p>
          <a:p>
            <a:pPr marL="457200" lvl="0" indent="-355600" algn="l" rtl="0">
              <a:lnSpc>
                <a:spcPct val="115000"/>
              </a:lnSpc>
              <a:spcBef>
                <a:spcPts val="1600"/>
              </a:spcBef>
              <a:spcAft>
                <a:spcPts val="0"/>
              </a:spcAft>
              <a:buClr>
                <a:schemeClr val="lt1"/>
              </a:buClr>
              <a:buSzPts val="2000"/>
              <a:buChar char="●"/>
            </a:pPr>
            <a:r>
              <a:rPr lang="en-GB">
                <a:solidFill>
                  <a:schemeClr val="lt1"/>
                </a:solidFill>
              </a:rPr>
              <a:t>Design communication</a:t>
            </a:r>
            <a:endParaRPr>
              <a:solidFill>
                <a:schemeClr val="lt1"/>
              </a:solidFill>
            </a:endParaRPr>
          </a:p>
          <a:p>
            <a:pPr marL="457200" lvl="0" indent="-355600" algn="l" rtl="0">
              <a:lnSpc>
                <a:spcPct val="115000"/>
              </a:lnSpc>
              <a:spcBef>
                <a:spcPts val="1600"/>
              </a:spcBef>
              <a:spcAft>
                <a:spcPts val="0"/>
              </a:spcAft>
              <a:buClr>
                <a:schemeClr val="lt1"/>
              </a:buClr>
              <a:buSzPts val="2000"/>
              <a:buChar char="●"/>
            </a:pPr>
            <a:r>
              <a:rPr lang="en-GB">
                <a:solidFill>
                  <a:schemeClr val="lt1"/>
                </a:solidFill>
              </a:rPr>
              <a:t>Design together</a:t>
            </a:r>
            <a:endParaRPr>
              <a:solidFill>
                <a:schemeClr val="lt1"/>
              </a:solidFill>
            </a:endParaRPr>
          </a:p>
          <a:p>
            <a:pPr marL="457200" lvl="0" indent="-355600" algn="l" rtl="0">
              <a:lnSpc>
                <a:spcPct val="115000"/>
              </a:lnSpc>
              <a:spcBef>
                <a:spcPts val="1600"/>
              </a:spcBef>
              <a:spcAft>
                <a:spcPts val="1600"/>
              </a:spcAft>
              <a:buClr>
                <a:schemeClr val="lt1"/>
              </a:buClr>
              <a:buSzPts val="2000"/>
              <a:buChar char="●"/>
            </a:pPr>
            <a:r>
              <a:rPr lang="en-GB">
                <a:solidFill>
                  <a:schemeClr val="lt1"/>
                </a:solidFill>
              </a:rPr>
              <a:t>When you can’t make a part of your service accessible</a:t>
            </a:r>
            <a:endParaRPr>
              <a:solidFill>
                <a:schemeClr val="lt1"/>
              </a:solidFill>
            </a:endParaRPr>
          </a:p>
        </p:txBody>
      </p:sp>
      <p:pic>
        <p:nvPicPr>
          <p:cNvPr id="155" name="Google Shape;155;p25" descr="page of the DWP Accessibility manual showing the guidance for the service designer job role"/>
          <p:cNvPicPr preferRelativeResize="0"/>
          <p:nvPr/>
        </p:nvPicPr>
        <p:blipFill>
          <a:blip r:embed="rId3">
            <a:alphaModFix/>
          </a:blip>
          <a:stretch>
            <a:fillRect/>
          </a:stretch>
        </p:blipFill>
        <p:spPr>
          <a:xfrm>
            <a:off x="5738568" y="0"/>
            <a:ext cx="3497383" cy="5143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188700" y="259675"/>
            <a:ext cx="6093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What’s different in the role?</a:t>
            </a:r>
            <a:endParaRPr sz="3600" b="0">
              <a:solidFill>
                <a:srgbClr val="513184"/>
              </a:solidFill>
              <a:latin typeface="Roboto Black"/>
              <a:ea typeface="Roboto Black"/>
              <a:cs typeface="Roboto Black"/>
              <a:sym typeface="Roboto Black"/>
            </a:endParaRPr>
          </a:p>
        </p:txBody>
      </p:sp>
      <p:sp>
        <p:nvSpPr>
          <p:cNvPr id="161" name="Google Shape;161;p26"/>
          <p:cNvSpPr txBox="1">
            <a:spLocks noGrp="1"/>
          </p:cNvSpPr>
          <p:nvPr>
            <p:ph type="body" idx="1"/>
          </p:nvPr>
        </p:nvSpPr>
        <p:spPr>
          <a:xfrm>
            <a:off x="311700" y="1223325"/>
            <a:ext cx="8283660" cy="334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1000"/>
              </a:spcBef>
              <a:spcAft>
                <a:spcPts val="0"/>
              </a:spcAft>
              <a:buSzPts val="2000"/>
              <a:buChar char="●"/>
            </a:pPr>
            <a:r>
              <a:rPr lang="en-GB" dirty="0"/>
              <a:t>“Your overview of the end-to-end service may give you an insight into inclusivity for both external and internal users”</a:t>
            </a:r>
            <a:endParaRPr dirty="0"/>
          </a:p>
          <a:p>
            <a:pPr marL="457200" lvl="0" indent="-355600" algn="l" rtl="0">
              <a:lnSpc>
                <a:spcPct val="115000"/>
              </a:lnSpc>
              <a:spcBef>
                <a:spcPts val="3000"/>
              </a:spcBef>
              <a:spcAft>
                <a:spcPts val="0"/>
              </a:spcAft>
              <a:buSzPts val="2000"/>
              <a:buChar char="●"/>
            </a:pPr>
            <a:r>
              <a:rPr lang="en-GB" dirty="0"/>
              <a:t>“You’ll design journeys across both digital and offline channels”</a:t>
            </a:r>
            <a:endParaRPr dirty="0"/>
          </a:p>
          <a:p>
            <a:pPr marL="457200" lvl="0" indent="-355600" algn="l" rtl="0">
              <a:lnSpc>
                <a:spcPct val="115000"/>
              </a:lnSpc>
              <a:spcBef>
                <a:spcPts val="3000"/>
              </a:spcBef>
              <a:spcAft>
                <a:spcPts val="3000"/>
              </a:spcAft>
              <a:buSzPts val="2000"/>
              <a:buChar char="●"/>
            </a:pPr>
            <a:r>
              <a:rPr lang="en-GB" dirty="0"/>
              <a:t>Non digital accessibility</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259675"/>
            <a:ext cx="6192600" cy="138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When you can’t make part of your service accessible</a:t>
            </a:r>
            <a:endParaRPr sz="3600" b="0">
              <a:solidFill>
                <a:srgbClr val="513184"/>
              </a:solidFill>
              <a:latin typeface="Roboto Black"/>
              <a:ea typeface="Roboto Black"/>
              <a:cs typeface="Roboto Black"/>
              <a:sym typeface="Roboto Black"/>
            </a:endParaRPr>
          </a:p>
        </p:txBody>
      </p:sp>
      <p:sp>
        <p:nvSpPr>
          <p:cNvPr id="168" name="Google Shape;168;p27"/>
          <p:cNvSpPr txBox="1">
            <a:spLocks noGrp="1"/>
          </p:cNvSpPr>
          <p:nvPr>
            <p:ph type="body" idx="1"/>
          </p:nvPr>
        </p:nvSpPr>
        <p:spPr>
          <a:xfrm>
            <a:off x="311700" y="1823350"/>
            <a:ext cx="7209240" cy="2745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dirty="0"/>
              <a:t>a service, technically accessible online might not be the best solution</a:t>
            </a:r>
            <a:endParaRPr dirty="0"/>
          </a:p>
          <a:p>
            <a:pPr marL="457200" lvl="0" indent="-355600" algn="l" rtl="0">
              <a:spcBef>
                <a:spcPts val="2000"/>
              </a:spcBef>
              <a:spcAft>
                <a:spcPts val="2000"/>
              </a:spcAft>
              <a:buSzPts val="2000"/>
              <a:buChar char="●"/>
            </a:pPr>
            <a:r>
              <a:rPr lang="en-GB" dirty="0"/>
              <a:t>you can and should ask for help from accessibility specialists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173"/>
        <p:cNvGrpSpPr/>
        <p:nvPr/>
      </p:nvGrpSpPr>
      <p:grpSpPr>
        <a:xfrm>
          <a:off x="0" y="0"/>
          <a:ext cx="0" cy="0"/>
          <a:chOff x="0" y="0"/>
          <a:chExt cx="0" cy="0"/>
        </a:xfrm>
      </p:grpSpPr>
      <p:sp>
        <p:nvSpPr>
          <p:cNvPr id="174" name="Google Shape;174;p28"/>
          <p:cNvSpPr txBox="1">
            <a:spLocks noGrp="1"/>
          </p:cNvSpPr>
          <p:nvPr>
            <p:ph type="title"/>
          </p:nvPr>
        </p:nvSpPr>
        <p:spPr>
          <a:xfrm>
            <a:off x="311700" y="2150850"/>
            <a:ext cx="8520600" cy="16590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dirty="0">
                <a:solidFill>
                  <a:srgbClr val="FCFAF7"/>
                </a:solidFill>
              </a:rPr>
              <a:t>Covering the bases</a:t>
            </a:r>
            <a:endParaRPr sz="4800" dirty="0">
              <a:solidFill>
                <a:srgbClr val="FCFAF7"/>
              </a:solidFill>
            </a:endParaRPr>
          </a:p>
          <a:p>
            <a:pPr marL="0" lvl="0" indent="0" algn="l" rtl="0">
              <a:lnSpc>
                <a:spcPct val="150000"/>
              </a:lnSpc>
              <a:spcBef>
                <a:spcPts val="0"/>
              </a:spcBef>
              <a:spcAft>
                <a:spcPts val="0"/>
              </a:spcAft>
              <a:buClr>
                <a:schemeClr val="dk1"/>
              </a:buClr>
              <a:buSzPts val="1100"/>
              <a:buFont typeface="Arial"/>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966"/>
        </a:solidFill>
        <a:effectLst/>
      </p:bgPr>
    </p:bg>
    <p:spTree>
      <p:nvGrpSpPr>
        <p:cNvPr id="1" name="Shape 178"/>
        <p:cNvGrpSpPr/>
        <p:nvPr/>
      </p:nvGrpSpPr>
      <p:grpSpPr>
        <a:xfrm>
          <a:off x="0" y="0"/>
          <a:ext cx="0" cy="0"/>
          <a:chOff x="0" y="0"/>
          <a:chExt cx="0" cy="0"/>
        </a:xfrm>
      </p:grpSpPr>
      <p:sp>
        <p:nvSpPr>
          <p:cNvPr id="6" name="Title 5">
            <a:extLst>
              <a:ext uri="{FF2B5EF4-FFF2-40B4-BE49-F238E27FC236}">
                <a16:creationId xmlns:a16="http://schemas.microsoft.com/office/drawing/2014/main" id="{BDF34440-0957-5071-3B84-FC6E0F49C12E}"/>
              </a:ext>
            </a:extLst>
          </p:cNvPr>
          <p:cNvSpPr>
            <a:spLocks noGrp="1"/>
          </p:cNvSpPr>
          <p:nvPr>
            <p:ph type="title"/>
          </p:nvPr>
        </p:nvSpPr>
        <p:spPr>
          <a:xfrm>
            <a:off x="311700" y="-841800"/>
            <a:ext cx="8520600" cy="841800"/>
          </a:xfrm>
        </p:spPr>
        <p:txBody>
          <a:bodyPr spcFirstLastPara="1" wrap="square" lIns="91425" tIns="91425" rIns="91425" bIns="91425" anchor="b" anchorCtr="0">
            <a:normAutofit fontScale="90000"/>
          </a:bodyPr>
          <a:lstStyle/>
          <a:p>
            <a:r>
              <a:rPr lang="en-US" dirty="0"/>
              <a:t>Accessibility</a:t>
            </a:r>
          </a:p>
        </p:txBody>
      </p:sp>
      <p:sp>
        <p:nvSpPr>
          <p:cNvPr id="2" name="Google Shape;174;p28">
            <a:extLst>
              <a:ext uri="{FF2B5EF4-FFF2-40B4-BE49-F238E27FC236}">
                <a16:creationId xmlns:a16="http://schemas.microsoft.com/office/drawing/2014/main" id="{C604466C-E241-EB7D-5E7F-7EF5DA553A95}"/>
              </a:ext>
            </a:extLst>
          </p:cNvPr>
          <p:cNvSpPr txBox="1">
            <a:spLocks/>
          </p:cNvSpPr>
          <p:nvPr/>
        </p:nvSpPr>
        <p:spPr>
          <a:xfrm>
            <a:off x="311700" y="2150850"/>
            <a:ext cx="8520600" cy="1659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741B47"/>
              </a:buClr>
              <a:buSzPts val="4800"/>
              <a:buFont typeface="Roboto Black"/>
              <a:buNone/>
              <a:defRPr sz="4800" b="0" i="0" u="none" strike="noStrike" cap="none">
                <a:solidFill>
                  <a:srgbClr val="741B47"/>
                </a:solidFill>
                <a:latin typeface="Roboto Black"/>
                <a:ea typeface="Roboto Black"/>
                <a:cs typeface="Roboto Black"/>
                <a:sym typeface="Roboto Black"/>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pPr>
              <a:lnSpc>
                <a:spcPct val="150000"/>
              </a:lnSpc>
              <a:buClr>
                <a:schemeClr val="dk1"/>
              </a:buClr>
              <a:buSzPts val="1100"/>
              <a:buFont typeface="Arial"/>
              <a:buNone/>
            </a:pPr>
            <a:r>
              <a:rPr lang="en-GB" dirty="0">
                <a:solidFill>
                  <a:schemeClr val="tx1">
                    <a:lumMod val="85000"/>
                    <a:lumOff val="15000"/>
                  </a:schemeClr>
                </a:solidFill>
              </a:rPr>
              <a:t>Accessibility</a:t>
            </a:r>
          </a:p>
          <a:p>
            <a:pPr>
              <a:lnSpc>
                <a:spcPct val="150000"/>
              </a:lnSpc>
              <a:buClr>
                <a:schemeClr val="dk1"/>
              </a:buClr>
              <a:buSzPts val="1100"/>
              <a:buFont typeface="Arial"/>
              <a:buNone/>
            </a:pPr>
            <a:endParaRPr lang="en-GB" dirty="0">
              <a:solidFill>
                <a:schemeClr val="tx1">
                  <a:lumMod val="85000"/>
                  <a:lumOff val="1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1 in 4 people are disabled in the UK</a:t>
            </a:r>
            <a:endParaRPr>
              <a:solidFill>
                <a:srgbClr val="513184"/>
              </a:solidFill>
            </a:endParaRPr>
          </a:p>
        </p:txBody>
      </p:sp>
      <p:grpSp>
        <p:nvGrpSpPr>
          <p:cNvPr id="186" name="Google Shape;186;p30">
            <a:extLst>
              <a:ext uri="{C183D7F6-B498-43B3-948B-1728B52AA6E4}">
                <adec:decorative xmlns:adec="http://schemas.microsoft.com/office/drawing/2017/decorative" val="1"/>
              </a:ext>
            </a:extLst>
          </p:cNvPr>
          <p:cNvGrpSpPr/>
          <p:nvPr/>
        </p:nvGrpSpPr>
        <p:grpSpPr>
          <a:xfrm>
            <a:off x="533525" y="2128298"/>
            <a:ext cx="7376722" cy="886902"/>
            <a:chOff x="946850" y="2128298"/>
            <a:chExt cx="7376722" cy="886902"/>
          </a:xfrm>
        </p:grpSpPr>
        <p:pic>
          <p:nvPicPr>
            <p:cNvPr id="187" name="Google Shape;187;p30" descr="an eye"/>
            <p:cNvPicPr preferRelativeResize="0"/>
            <p:nvPr/>
          </p:nvPicPr>
          <p:blipFill>
            <a:blip r:embed="rId3">
              <a:alphaModFix amt="75000"/>
            </a:blip>
            <a:stretch>
              <a:fillRect/>
            </a:stretch>
          </p:blipFill>
          <p:spPr>
            <a:xfrm>
              <a:off x="946850" y="2168075"/>
              <a:ext cx="847124" cy="847124"/>
            </a:xfrm>
            <a:prstGeom prst="rect">
              <a:avLst/>
            </a:prstGeom>
            <a:noFill/>
            <a:ln>
              <a:noFill/>
            </a:ln>
          </p:spPr>
        </p:pic>
        <p:pic>
          <p:nvPicPr>
            <p:cNvPr id="188" name="Google Shape;188;p30" descr="speech bubble"/>
            <p:cNvPicPr preferRelativeResize="0"/>
            <p:nvPr/>
          </p:nvPicPr>
          <p:blipFill>
            <a:blip r:embed="rId4">
              <a:alphaModFix amt="74000"/>
            </a:blip>
            <a:stretch>
              <a:fillRect/>
            </a:stretch>
          </p:blipFill>
          <p:spPr>
            <a:xfrm>
              <a:off x="4185713" y="2168075"/>
              <a:ext cx="847125" cy="847125"/>
            </a:xfrm>
            <a:prstGeom prst="rect">
              <a:avLst/>
            </a:prstGeom>
            <a:noFill/>
            <a:ln>
              <a:noFill/>
            </a:ln>
          </p:spPr>
        </p:pic>
        <p:pic>
          <p:nvPicPr>
            <p:cNvPr id="189" name="Google Shape;189;p30" descr="a hand"/>
            <p:cNvPicPr preferRelativeResize="0"/>
            <p:nvPr/>
          </p:nvPicPr>
          <p:blipFill>
            <a:blip r:embed="rId5">
              <a:alphaModFix amt="75000"/>
            </a:blip>
            <a:stretch>
              <a:fillRect/>
            </a:stretch>
          </p:blipFill>
          <p:spPr>
            <a:xfrm>
              <a:off x="5890750" y="2128298"/>
              <a:ext cx="847124" cy="847104"/>
            </a:xfrm>
            <a:prstGeom prst="rect">
              <a:avLst/>
            </a:prstGeom>
            <a:noFill/>
            <a:ln>
              <a:noFill/>
            </a:ln>
          </p:spPr>
        </p:pic>
        <p:pic>
          <p:nvPicPr>
            <p:cNvPr id="190" name="Google Shape;190;p30" descr="head graphic with cogs inside to illustrate cognitive"/>
            <p:cNvPicPr preferRelativeResize="0"/>
            <p:nvPr/>
          </p:nvPicPr>
          <p:blipFill>
            <a:blip r:embed="rId6">
              <a:alphaModFix amt="75000"/>
            </a:blip>
            <a:stretch>
              <a:fillRect/>
            </a:stretch>
          </p:blipFill>
          <p:spPr>
            <a:xfrm>
              <a:off x="7595773" y="2187950"/>
              <a:ext cx="727800" cy="727800"/>
            </a:xfrm>
            <a:prstGeom prst="rect">
              <a:avLst/>
            </a:prstGeom>
            <a:noFill/>
            <a:ln>
              <a:noFill/>
            </a:ln>
          </p:spPr>
        </p:pic>
        <p:pic>
          <p:nvPicPr>
            <p:cNvPr id="191" name="Google Shape;191;p30" descr="an ear"/>
            <p:cNvPicPr preferRelativeResize="0"/>
            <p:nvPr/>
          </p:nvPicPr>
          <p:blipFill>
            <a:blip r:embed="rId7">
              <a:alphaModFix amt="76000"/>
            </a:blip>
            <a:stretch>
              <a:fillRect/>
            </a:stretch>
          </p:blipFill>
          <p:spPr>
            <a:xfrm>
              <a:off x="2567612" y="2229450"/>
              <a:ext cx="847124" cy="724376"/>
            </a:xfrm>
            <a:prstGeom prst="rect">
              <a:avLst/>
            </a:prstGeom>
            <a:noFill/>
            <a:ln>
              <a:noFill/>
            </a:ln>
          </p:spPr>
        </p:pic>
      </p:grpSp>
      <p:sp>
        <p:nvSpPr>
          <p:cNvPr id="185" name="Google Shape;185;p30"/>
          <p:cNvSpPr txBox="1"/>
          <p:nvPr/>
        </p:nvSpPr>
        <p:spPr>
          <a:xfrm>
            <a:off x="371550" y="1562575"/>
            <a:ext cx="7887600" cy="26676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GB" sz="2000">
                <a:solidFill>
                  <a:srgbClr val="243746"/>
                </a:solidFill>
                <a:latin typeface="Roboto"/>
                <a:ea typeface="Roboto"/>
                <a:cs typeface="Roboto"/>
                <a:sym typeface="Roboto"/>
              </a:rPr>
              <a:t>   vision             hearing             speech                motor            cognitive</a:t>
            </a:r>
            <a:endParaRPr sz="2000">
              <a:solidFill>
                <a:srgbClr val="243746"/>
              </a:solidFill>
              <a:latin typeface="Roboto"/>
              <a:ea typeface="Roboto"/>
              <a:cs typeface="Roboto"/>
              <a:sym typeface="Roboto"/>
            </a:endParaRPr>
          </a:p>
          <a:p>
            <a:pPr marL="0" lvl="0" indent="0" algn="l" rtl="0">
              <a:lnSpc>
                <a:spcPct val="120000"/>
              </a:lnSpc>
              <a:spcBef>
                <a:spcPts val="0"/>
              </a:spcBef>
              <a:spcAft>
                <a:spcPts val="0"/>
              </a:spcAft>
              <a:buNone/>
            </a:pPr>
            <a:endParaRPr sz="1800" b="1">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endParaRPr sz="1800" b="1">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1800" b="1">
                <a:solidFill>
                  <a:srgbClr val="243746"/>
                </a:solidFill>
                <a:latin typeface="Poppins"/>
                <a:ea typeface="Poppins"/>
                <a:cs typeface="Poppins"/>
                <a:sym typeface="Poppins"/>
              </a:rPr>
              <a:t> </a:t>
            </a:r>
            <a:endParaRPr sz="1800" b="1">
              <a:solidFill>
                <a:srgbClr val="243746"/>
              </a:solidFill>
              <a:latin typeface="Poppins"/>
              <a:ea typeface="Poppins"/>
              <a:cs typeface="Poppins"/>
              <a:sym typeface="Poppins"/>
            </a:endParaRPr>
          </a:p>
          <a:p>
            <a:pPr marL="0" lvl="0" indent="0" algn="l" rtl="0">
              <a:lnSpc>
                <a:spcPct val="120000"/>
              </a:lnSpc>
              <a:spcBef>
                <a:spcPts val="0"/>
              </a:spcBef>
              <a:spcAft>
                <a:spcPts val="0"/>
              </a:spcAft>
              <a:buNone/>
            </a:pPr>
            <a:r>
              <a:rPr lang="en-GB" sz="2000" b="1">
                <a:solidFill>
                  <a:srgbClr val="243746"/>
                </a:solidFill>
                <a:latin typeface="Roboto"/>
                <a:ea typeface="Roboto"/>
                <a:cs typeface="Roboto"/>
                <a:sym typeface="Roboto"/>
              </a:rPr>
              <a:t>It’s different for everyone</a:t>
            </a:r>
            <a:endParaRPr sz="2000" b="1">
              <a:solidFill>
                <a:srgbClr val="243746"/>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Defining accessibility</a:t>
            </a:r>
            <a:endParaRPr>
              <a:solidFill>
                <a:srgbClr val="513184"/>
              </a:solidFill>
            </a:endParaRPr>
          </a:p>
        </p:txBody>
      </p:sp>
      <p:sp>
        <p:nvSpPr>
          <p:cNvPr id="197" name="Google Shape;197;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“Accessibility means that people can do what they need to do in a similar amount of time and effort as someone that does not have a disability.	</a:t>
            </a:r>
            <a:endParaRPr/>
          </a:p>
          <a:p>
            <a:pPr marL="0" lvl="0" indent="0" algn="l" rtl="0">
              <a:spcBef>
                <a:spcPts val="1200"/>
              </a:spcBef>
              <a:spcAft>
                <a:spcPts val="0"/>
              </a:spcAft>
              <a:buNone/>
            </a:pPr>
            <a:r>
              <a:rPr lang="en-GB"/>
              <a:t>It means that people are empowered, can be independent, and will not be frustrated by something that is poorly designed or implemented.”				</a:t>
            </a:r>
            <a:endParaRPr/>
          </a:p>
          <a:p>
            <a:pPr marL="0" lvl="0" indent="0" algn="l" rtl="0">
              <a:spcBef>
                <a:spcPts val="1200"/>
              </a:spcBef>
              <a:spcAft>
                <a:spcPts val="1200"/>
              </a:spcAft>
              <a:buClr>
                <a:schemeClr val="dk1"/>
              </a:buClr>
              <a:buSzPts val="1100"/>
              <a:buFont typeface="Arial"/>
              <a:buNone/>
            </a:pPr>
            <a:r>
              <a:rPr lang="en-GB"/>
              <a:t>Source: </a:t>
            </a:r>
            <a:r>
              <a:rPr lang="en-GB" u="sng">
                <a:solidFill>
                  <a:srgbClr val="0B5394"/>
                </a:solidFill>
                <a:hlinkClick r:id="rId3">
                  <a:extLst>
                    <a:ext uri="{A12FA001-AC4F-418D-AE19-62706E023703}">
                      <ahyp:hlinkClr xmlns:ahyp="http://schemas.microsoft.com/office/drawing/2018/hyperlinkcolor" val="tx"/>
                    </a:ext>
                  </a:extLst>
                </a:hlinkClick>
              </a:rPr>
              <a:t>GOV.UK Blog post</a:t>
            </a:r>
            <a:endParaRPr>
              <a:solidFill>
                <a:srgbClr val="0B5394"/>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b="0">
                <a:solidFill>
                  <a:srgbClr val="513184"/>
                </a:solidFill>
                <a:latin typeface="Roboto Black"/>
                <a:ea typeface="Roboto Black"/>
                <a:cs typeface="Roboto Black"/>
                <a:sym typeface="Roboto Black"/>
              </a:rPr>
              <a:t>What I will take you through</a:t>
            </a:r>
            <a:endParaRPr sz="3600" b="0">
              <a:solidFill>
                <a:srgbClr val="513184"/>
              </a:solidFill>
              <a:latin typeface="Roboto Black"/>
              <a:ea typeface="Roboto Black"/>
              <a:cs typeface="Roboto Black"/>
              <a:sym typeface="Roboto Black"/>
            </a:endParaRPr>
          </a:p>
        </p:txBody>
      </p:sp>
      <p:sp>
        <p:nvSpPr>
          <p:cNvPr id="62" name="Google Shape;62;p14"/>
          <p:cNvSpPr txBox="1">
            <a:spLocks noGrp="1"/>
          </p:cNvSpPr>
          <p:nvPr>
            <p:ph type="body" idx="1"/>
          </p:nvPr>
        </p:nvSpPr>
        <p:spPr>
          <a:xfrm>
            <a:off x="311700" y="1492075"/>
            <a:ext cx="8520600" cy="30768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How the guidance was created</a:t>
            </a:r>
            <a:endParaRPr/>
          </a:p>
          <a:p>
            <a:pPr marL="457200" lvl="0" indent="-355600" algn="l" rtl="0">
              <a:lnSpc>
                <a:spcPct val="115000"/>
              </a:lnSpc>
              <a:spcBef>
                <a:spcPts val="1600"/>
              </a:spcBef>
              <a:spcAft>
                <a:spcPts val="0"/>
              </a:spcAft>
              <a:buSzPts val="2000"/>
              <a:buChar char="●"/>
            </a:pPr>
            <a:r>
              <a:rPr lang="en-GB"/>
              <a:t>Making your service accessible </a:t>
            </a:r>
            <a:endParaRPr/>
          </a:p>
          <a:p>
            <a:pPr marL="457200" lvl="0" indent="-355600" algn="l" rtl="0">
              <a:lnSpc>
                <a:spcPct val="115000"/>
              </a:lnSpc>
              <a:spcBef>
                <a:spcPts val="1600"/>
              </a:spcBef>
              <a:spcAft>
                <a:spcPts val="0"/>
              </a:spcAft>
              <a:buSzPts val="2000"/>
              <a:buChar char="●"/>
            </a:pPr>
            <a:r>
              <a:rPr lang="en-GB"/>
              <a:t>Design communications </a:t>
            </a:r>
            <a:endParaRPr/>
          </a:p>
          <a:p>
            <a:pPr marL="457200" lvl="0" indent="-355600" algn="l" rtl="0">
              <a:lnSpc>
                <a:spcPct val="115000"/>
              </a:lnSpc>
              <a:spcBef>
                <a:spcPts val="1600"/>
              </a:spcBef>
              <a:spcAft>
                <a:spcPts val="0"/>
              </a:spcAft>
              <a:buSzPts val="2000"/>
              <a:buChar char="●"/>
            </a:pPr>
            <a:r>
              <a:rPr lang="en-GB"/>
              <a:t>Designing together</a:t>
            </a:r>
            <a:endParaRPr/>
          </a:p>
          <a:p>
            <a:pPr marL="457200" lvl="0" indent="-355600" algn="l" rtl="0">
              <a:lnSpc>
                <a:spcPct val="115000"/>
              </a:lnSpc>
              <a:spcBef>
                <a:spcPts val="1600"/>
              </a:spcBef>
              <a:spcAft>
                <a:spcPts val="1600"/>
              </a:spcAft>
              <a:buSzPts val="2000"/>
              <a:buChar char="●"/>
            </a:pPr>
            <a:r>
              <a:rPr lang="en-GB"/>
              <a:t>Key takeaways and resources to learn more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Web Content Accessibility Guidelines (WCAG)</a:t>
            </a:r>
            <a:endParaRPr>
              <a:solidFill>
                <a:srgbClr val="513184"/>
              </a:solidFill>
            </a:endParaRPr>
          </a:p>
        </p:txBody>
      </p:sp>
      <p:sp>
        <p:nvSpPr>
          <p:cNvPr id="203" name="Google Shape;203;p32"/>
          <p:cNvSpPr txBox="1">
            <a:spLocks noGrp="1"/>
          </p:cNvSpPr>
          <p:nvPr>
            <p:ph type="body" idx="1"/>
          </p:nvPr>
        </p:nvSpPr>
        <p:spPr>
          <a:xfrm>
            <a:off x="311700" y="1387925"/>
            <a:ext cx="8520600" cy="318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Standard you need to comply with for digital accessibility</a:t>
            </a:r>
            <a:endParaRPr/>
          </a:p>
          <a:p>
            <a:pPr marL="0" lvl="0" indent="0" algn="l" rtl="0">
              <a:spcBef>
                <a:spcPts val="1200"/>
              </a:spcBef>
              <a:spcAft>
                <a:spcPts val="0"/>
              </a:spcAft>
              <a:buNone/>
            </a:pPr>
            <a:r>
              <a:rPr lang="en-GB"/>
              <a:t>Currently, version 2.2</a:t>
            </a:r>
            <a:endParaRPr/>
          </a:p>
          <a:p>
            <a:pPr marL="0" lvl="0" indent="0" algn="l" rtl="0">
              <a:spcBef>
                <a:spcPts val="1200"/>
              </a:spcBef>
              <a:spcAft>
                <a:spcPts val="0"/>
              </a:spcAft>
              <a:buNone/>
            </a:pPr>
            <a:r>
              <a:rPr lang="en-GB" u="sng">
                <a:solidFill>
                  <a:srgbClr val="0B5394"/>
                </a:solidFill>
                <a:hlinkClick r:id="rId3">
                  <a:extLst>
                    <a:ext uri="{A12FA001-AC4F-418D-AE19-62706E023703}">
                      <ahyp:hlinkClr xmlns:ahyp="http://schemas.microsoft.com/office/drawing/2018/hyperlinkcolor" val="tx"/>
                    </a:ext>
                  </a:extLst>
                </a:hlinkClick>
              </a:rPr>
              <a:t>Web Content Accessibility Guidelines (WCAG)</a:t>
            </a:r>
            <a:r>
              <a:rPr lang="en-GB"/>
              <a:t>			</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Clr>
                <a:schemeClr val="dk1"/>
              </a:buClr>
              <a:buSzPts val="1100"/>
              <a:buFont typeface="Arial"/>
              <a:buNone/>
            </a:pPr>
            <a:r>
              <a:rPr lang="en-GB"/>
              <a:t>Published by the</a:t>
            </a:r>
            <a:r>
              <a:rPr lang="en-GB" u="sng">
                <a:solidFill>
                  <a:schemeClr val="hlink"/>
                </a:solidFill>
                <a:hlinkClick r:id="rId4"/>
              </a:rPr>
              <a:t> </a:t>
            </a:r>
            <a:r>
              <a:rPr lang="en-GB" u="sng">
                <a:solidFill>
                  <a:srgbClr val="0B5394"/>
                </a:solidFill>
                <a:hlinkClick r:id="rId4">
                  <a:extLst>
                    <a:ext uri="{A12FA001-AC4F-418D-AE19-62706E023703}">
                      <ahyp:hlinkClr xmlns:ahyp="http://schemas.microsoft.com/office/drawing/2018/hyperlinkcolor" val="tx"/>
                    </a:ext>
                  </a:extLst>
                </a:hlinkClick>
              </a:rPr>
              <a:t>World Wide Web Consortium (W3C)</a:t>
            </a:r>
            <a:endParaRPr>
              <a:solidFill>
                <a:srgbClr val="0B539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a:solidFill>
                  <a:srgbClr val="000000"/>
                </a:solidFill>
              </a:rPr>
              <a:t>Neurodiversity</a:t>
            </a:r>
            <a:endParaRPr sz="4800">
              <a:solidFill>
                <a:srgbClr val="000000"/>
              </a:solidFill>
            </a:endParaRPr>
          </a:p>
        </p:txBody>
      </p:sp>
      <p:pic>
        <p:nvPicPr>
          <p:cNvPr id="209" name="Google Shape;209;p33" descr="the infinity symbol which looks like the number 8 lying horizontally, with the rainbow colours"/>
          <p:cNvPicPr preferRelativeResize="0"/>
          <p:nvPr/>
        </p:nvPicPr>
        <p:blipFill rotWithShape="1">
          <a:blip r:embed="rId3">
            <a:alphaModFix/>
          </a:blip>
          <a:srcRect/>
          <a:stretch/>
        </p:blipFill>
        <p:spPr>
          <a:xfrm>
            <a:off x="5590575" y="1648725"/>
            <a:ext cx="2389006" cy="18460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An umbrella term</a:t>
            </a:r>
            <a:endParaRPr>
              <a:solidFill>
                <a:srgbClr val="513184"/>
              </a:solidFill>
            </a:endParaRPr>
          </a:p>
        </p:txBody>
      </p:sp>
      <p:sp>
        <p:nvSpPr>
          <p:cNvPr id="215" name="Google Shape;21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Dyslexia</a:t>
            </a:r>
            <a:endParaRPr/>
          </a:p>
          <a:p>
            <a:pPr marL="457200" lvl="0" indent="-355600" algn="l" rtl="0">
              <a:spcBef>
                <a:spcPts val="0"/>
              </a:spcBef>
              <a:spcAft>
                <a:spcPts val="0"/>
              </a:spcAft>
              <a:buSzPts val="2000"/>
              <a:buChar char="●"/>
            </a:pPr>
            <a:r>
              <a:rPr lang="en-GB"/>
              <a:t>Autism </a:t>
            </a:r>
            <a:endParaRPr/>
          </a:p>
          <a:p>
            <a:pPr marL="457200" lvl="0" indent="-355600" algn="l" rtl="0">
              <a:spcBef>
                <a:spcPts val="0"/>
              </a:spcBef>
              <a:spcAft>
                <a:spcPts val="0"/>
              </a:spcAft>
              <a:buSzPts val="2000"/>
              <a:buChar char="●"/>
            </a:pPr>
            <a:r>
              <a:rPr lang="en-GB"/>
              <a:t>ADHD (= Attention Deficit and Hyperactivity Disorder)</a:t>
            </a:r>
            <a:endParaRPr/>
          </a:p>
          <a:p>
            <a:pPr marL="457200" lvl="0" indent="-355600" algn="l" rtl="0">
              <a:spcBef>
                <a:spcPts val="0"/>
              </a:spcBef>
              <a:spcAft>
                <a:spcPts val="0"/>
              </a:spcAft>
              <a:buSzPts val="2000"/>
              <a:buChar char="●"/>
            </a:pPr>
            <a:r>
              <a:rPr lang="en-GB"/>
              <a:t>Dyspraxia</a:t>
            </a:r>
            <a:endParaRPr/>
          </a:p>
          <a:p>
            <a:pPr marL="457200" lvl="0" indent="-355600" algn="l" rtl="0">
              <a:spcBef>
                <a:spcPts val="0"/>
              </a:spcBef>
              <a:spcAft>
                <a:spcPts val="0"/>
              </a:spcAft>
              <a:buSzPts val="2000"/>
              <a:buChar char="●"/>
            </a:pPr>
            <a:r>
              <a:rPr lang="en-GB"/>
              <a:t>Dyscalculia</a:t>
            </a:r>
            <a:endParaRPr/>
          </a:p>
          <a:p>
            <a:pPr marL="457200" lvl="0" indent="-355600" algn="l" rtl="0">
              <a:spcBef>
                <a:spcPts val="0"/>
              </a:spcBef>
              <a:spcAft>
                <a:spcPts val="0"/>
              </a:spcAft>
              <a:buSzPts val="2000"/>
              <a:buChar char="●"/>
            </a:pPr>
            <a:r>
              <a:rPr lang="en-GB"/>
              <a:t>OCD (Obsessive Compulsive Disorder)</a:t>
            </a:r>
            <a:endParaRPr/>
          </a:p>
          <a:p>
            <a:pPr marL="457200" lvl="0" indent="-355600" algn="l" rtl="0">
              <a:spcBef>
                <a:spcPts val="0"/>
              </a:spcBef>
              <a:spcAft>
                <a:spcPts val="0"/>
              </a:spcAft>
              <a:buSzPts val="2000"/>
              <a:buChar char="●"/>
            </a:pPr>
            <a:r>
              <a:rPr lang="en-GB"/>
              <a:t>and more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How it affects people</a:t>
            </a:r>
            <a:endParaRPr>
              <a:solidFill>
                <a:srgbClr val="513184"/>
              </a:solidFill>
            </a:endParaRPr>
          </a:p>
        </p:txBody>
      </p:sp>
      <p:sp>
        <p:nvSpPr>
          <p:cNvPr id="221" name="Google Shape;22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15000"/>
              </a:lnSpc>
              <a:spcBef>
                <a:spcPts val="1200"/>
              </a:spcBef>
              <a:spcAft>
                <a:spcPts val="0"/>
              </a:spcAft>
              <a:buSzPts val="2000"/>
              <a:buChar char="●"/>
            </a:pPr>
            <a:r>
              <a:rPr lang="en-GB"/>
              <a:t>think, process information and language</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interact socially and communicate with others</a:t>
            </a:r>
            <a:endParaRPr/>
          </a:p>
          <a:p>
            <a:pPr marL="0" lvl="0" indent="0" algn="l" rtl="0">
              <a:lnSpc>
                <a:spcPct val="115000"/>
              </a:lnSpc>
              <a:spcBef>
                <a:spcPts val="1200"/>
              </a:spcBef>
              <a:spcAft>
                <a:spcPts val="0"/>
              </a:spcAft>
              <a:buClr>
                <a:schemeClr val="dk1"/>
              </a:buClr>
              <a:buSzPts val="2000"/>
              <a:buFont typeface="Arial"/>
              <a:buNone/>
            </a:pPr>
            <a:endParaRPr sz="600"/>
          </a:p>
          <a:p>
            <a:pPr marL="457200" lvl="0" indent="-355600" algn="l" rtl="0">
              <a:lnSpc>
                <a:spcPct val="115000"/>
              </a:lnSpc>
              <a:spcBef>
                <a:spcPts val="1200"/>
              </a:spcBef>
              <a:spcAft>
                <a:spcPts val="0"/>
              </a:spcAft>
              <a:buSzPts val="2000"/>
              <a:buChar char="●"/>
            </a:pPr>
            <a:r>
              <a:rPr lang="en-GB"/>
              <a:t>perceive space and time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351C75"/>
                </a:solidFill>
              </a:rPr>
              <a:t>1 in 7 people are neurodivergent in the UK</a:t>
            </a:r>
            <a:endParaRPr>
              <a:solidFill>
                <a:srgbClr val="351C75"/>
              </a:solidFill>
            </a:endParaRPr>
          </a:p>
        </p:txBody>
      </p:sp>
      <p:sp>
        <p:nvSpPr>
          <p:cNvPr id="227" name="Google Shape;22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GB"/>
              <a:t>This is about 15 to 20% of the general population</a:t>
            </a:r>
            <a:endParaRPr/>
          </a:p>
          <a:p>
            <a:pPr marL="0" lvl="0" indent="0" algn="l" rtl="0">
              <a:spcBef>
                <a:spcPts val="1200"/>
              </a:spcBef>
              <a:spcAft>
                <a:spcPts val="0"/>
              </a:spcAft>
              <a:buClr>
                <a:schemeClr val="dk1"/>
              </a:buClr>
              <a:buSzPts val="1100"/>
              <a:buFont typeface="Arial"/>
              <a:buNone/>
            </a:pPr>
            <a:r>
              <a:rPr lang="en-GB"/>
              <a:t>But it’s often underestimated and under-declared.</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GB"/>
              <a:t>It’s much higher for people working in Tech.</a:t>
            </a:r>
            <a:endParaRPr/>
          </a:p>
          <a:p>
            <a:pPr marL="0" lvl="0" indent="0" algn="l" rtl="0">
              <a:spcBef>
                <a:spcPts val="1200"/>
              </a:spcBef>
              <a:spcAft>
                <a:spcPts val="1200"/>
              </a:spcAft>
              <a:buClr>
                <a:schemeClr val="dk1"/>
              </a:buClr>
              <a:buSzPts val="1100"/>
              <a:buFont typeface="Arial"/>
              <a:buNone/>
            </a:pPr>
            <a:r>
              <a:rPr lang="en-GB"/>
              <a:t>→ above 20% and </a:t>
            </a:r>
            <a:r>
              <a:rPr lang="en-GB" b="1">
                <a:solidFill>
                  <a:srgbClr val="513184"/>
                </a:solidFill>
                <a:highlight>
                  <a:srgbClr val="FFF2CC"/>
                </a:highlight>
              </a:rPr>
              <a:t>probably up to 50% in tech</a:t>
            </a:r>
            <a:r>
              <a:rPr lang="en-GB">
                <a:solidFill>
                  <a:srgbClr val="513184"/>
                </a:solidFill>
                <a:highlight>
                  <a:srgbClr val="FFF2CC"/>
                </a:highlight>
              </a:rPr>
              <a:t> </a:t>
            </a:r>
            <a:r>
              <a:rPr lang="en-GB"/>
              <a:t>and the creative industry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311700" y="445025"/>
            <a:ext cx="619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Cognitive Accessibility Guidelines (COGA)</a:t>
            </a:r>
            <a:endParaRPr>
              <a:solidFill>
                <a:srgbClr val="513184"/>
              </a:solidFill>
            </a:endParaRPr>
          </a:p>
        </p:txBody>
      </p:sp>
      <p:sp>
        <p:nvSpPr>
          <p:cNvPr id="233" name="Google Shape;233;p37" descr="screenshot of the W3C working group note showing the principles one under another with an icon for each. The list is:&#10;Help users understand what things are and how to use them.&#10;Help users find what they need.&#10;Use clear and understandable content&#10;&#10; &#10;"/>
          <p:cNvSpPr txBox="1">
            <a:spLocks noGrp="1"/>
          </p:cNvSpPr>
          <p:nvPr>
            <p:ph type="body" idx="1"/>
          </p:nvPr>
        </p:nvSpPr>
        <p:spPr>
          <a:xfrm>
            <a:off x="311700" y="1895925"/>
            <a:ext cx="6492000" cy="26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  set of guidelines for inclusive design		</a:t>
            </a:r>
            <a:endParaRPr/>
          </a:p>
          <a:p>
            <a:pPr marL="0" lvl="0" indent="0" algn="l" rtl="0">
              <a:spcBef>
                <a:spcPts val="1200"/>
              </a:spcBef>
              <a:spcAft>
                <a:spcPts val="0"/>
              </a:spcAft>
              <a:buClr>
                <a:schemeClr val="dk1"/>
              </a:buClr>
              <a:buSzPts val="1100"/>
              <a:buFont typeface="Arial"/>
              <a:buNone/>
            </a:pPr>
            <a:r>
              <a:rPr lang="en-GB"/>
              <a:t>Also published by the W3C.</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Clr>
                <a:schemeClr val="dk1"/>
              </a:buClr>
              <a:buSzPts val="1100"/>
              <a:buFont typeface="Arial"/>
              <a:buNone/>
            </a:pPr>
            <a:r>
              <a:rPr lang="en-GB" u="sng">
                <a:solidFill>
                  <a:srgbClr val="0B5394"/>
                </a:solidFill>
                <a:hlinkClick r:id="rId3">
                  <a:extLst>
                    <a:ext uri="{A12FA001-AC4F-418D-AE19-62706E023703}">
                      <ahyp:hlinkClr xmlns:ahyp="http://schemas.microsoft.com/office/drawing/2018/hyperlinkcolor" val="tx"/>
                    </a:ext>
                  </a:extLst>
                </a:hlinkClick>
              </a:rPr>
              <a:t>Nice COGA version by the Department for Education</a:t>
            </a:r>
            <a:r>
              <a:rPr lang="en-GB" u="sng">
                <a:solidFill>
                  <a:schemeClr val="hlink"/>
                </a:solidFill>
                <a:hlinkClick r:id="rId3"/>
              </a:rPr>
              <a:t> </a:t>
            </a:r>
            <a:endParaRPr/>
          </a:p>
        </p:txBody>
      </p:sp>
      <p:pic>
        <p:nvPicPr>
          <p:cNvPr id="234" name="Google Shape;234;p37" descr="screenshot of the W3C working group note showing the principles one under another with an icon for each. The list is in the notes of the slide"/>
          <p:cNvPicPr preferRelativeResize="0"/>
          <p:nvPr/>
        </p:nvPicPr>
        <p:blipFill>
          <a:blip r:embed="rId4">
            <a:alphaModFix/>
          </a:blip>
          <a:stretch>
            <a:fillRect/>
          </a:stretch>
        </p:blipFill>
        <p:spPr>
          <a:xfrm>
            <a:off x="6592696" y="0"/>
            <a:ext cx="2551304"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rgbClr val="000000"/>
              </a:buClr>
              <a:buSzPts val="2000"/>
              <a:buFont typeface="Arial"/>
              <a:buNone/>
            </a:pPr>
            <a:r>
              <a:rPr lang="en-GB" b="0">
                <a:solidFill>
                  <a:srgbClr val="513184"/>
                </a:solidFill>
                <a:latin typeface="Roboto Black"/>
                <a:ea typeface="Roboto Black"/>
                <a:cs typeface="Roboto Black"/>
                <a:sym typeface="Roboto Black"/>
              </a:rPr>
              <a:t>Accessibility </a:t>
            </a:r>
            <a:r>
              <a:rPr lang="en-GB">
                <a:solidFill>
                  <a:srgbClr val="513184"/>
                </a:solidFill>
              </a:rPr>
              <a:t> → Inclusion</a:t>
            </a:r>
            <a:endParaRPr b="0">
              <a:solidFill>
                <a:srgbClr val="513184"/>
              </a:solidFill>
              <a:latin typeface="Roboto Black"/>
              <a:ea typeface="Roboto Black"/>
              <a:cs typeface="Roboto Black"/>
              <a:sym typeface="Roboto Black"/>
            </a:endParaRPr>
          </a:p>
        </p:txBody>
      </p:sp>
      <p:sp>
        <p:nvSpPr>
          <p:cNvPr id="239" name="Google Shape;239;p38"/>
          <p:cNvSpPr/>
          <p:nvPr/>
        </p:nvSpPr>
        <p:spPr>
          <a:xfrm>
            <a:off x="417275" y="1215575"/>
            <a:ext cx="8347800" cy="3311100"/>
          </a:xfrm>
          <a:prstGeom prst="ellipse">
            <a:avLst/>
          </a:prstGeom>
          <a:solidFill>
            <a:srgbClr val="513184"/>
          </a:solidFill>
          <a:ln>
            <a:noFill/>
          </a:ln>
        </p:spPr>
        <p:txBody>
          <a:bodyPr spcFirstLastPara="1" wrap="square" lIns="91425" tIns="91425" rIns="91425" bIns="91425" anchor="ctr" anchorCtr="0">
            <a:noAutofit/>
          </a:bodyPr>
          <a:lstStyle/>
          <a:p>
            <a:pPr marL="3657600" lvl="0" indent="0" algn="l" rtl="0">
              <a:spcBef>
                <a:spcPts val="0"/>
              </a:spcBef>
              <a:spcAft>
                <a:spcPts val="0"/>
              </a:spcAft>
              <a:buNone/>
            </a:pPr>
            <a:r>
              <a:rPr lang="en-GB" sz="2400">
                <a:solidFill>
                  <a:schemeClr val="lt1"/>
                </a:solidFill>
                <a:latin typeface="Roboto ExtraBold"/>
                <a:ea typeface="Roboto ExtraBold"/>
                <a:cs typeface="Roboto ExtraBold"/>
                <a:sym typeface="Roboto ExtraBold"/>
              </a:rPr>
              <a:t>Inclusion</a:t>
            </a:r>
            <a:endParaRPr sz="2400">
              <a:solidFill>
                <a:schemeClr val="lt1"/>
              </a:solidFill>
              <a:latin typeface="Roboto ExtraBold"/>
              <a:ea typeface="Roboto ExtraBold"/>
              <a:cs typeface="Roboto ExtraBold"/>
              <a:sym typeface="Roboto ExtraBold"/>
            </a:endParaRPr>
          </a:p>
          <a:p>
            <a:pPr marL="3657600" lvl="0" indent="0" algn="l" rtl="0">
              <a:spcBef>
                <a:spcPts val="0"/>
              </a:spcBef>
              <a:spcAft>
                <a:spcPts val="0"/>
              </a:spcAft>
              <a:buNone/>
            </a:pPr>
            <a:r>
              <a:rPr lang="en-GB" sz="1800">
                <a:solidFill>
                  <a:schemeClr val="lt1"/>
                </a:solidFill>
                <a:latin typeface="Roboto"/>
                <a:ea typeface="Roboto"/>
                <a:cs typeface="Roboto"/>
                <a:sym typeface="Roboto"/>
              </a:rPr>
              <a:t>→ respect the identity and circumstances of each person</a:t>
            </a:r>
            <a:endParaRPr sz="1800">
              <a:solidFill>
                <a:schemeClr val="lt1"/>
              </a:solidFill>
              <a:latin typeface="Roboto"/>
              <a:ea typeface="Roboto"/>
              <a:cs typeface="Roboto"/>
              <a:sym typeface="Roboto"/>
            </a:endParaRPr>
          </a:p>
        </p:txBody>
      </p:sp>
      <p:sp>
        <p:nvSpPr>
          <p:cNvPr id="241" name="Google Shape;241;p38"/>
          <p:cNvSpPr/>
          <p:nvPr/>
        </p:nvSpPr>
        <p:spPr>
          <a:xfrm>
            <a:off x="760025" y="1892825"/>
            <a:ext cx="4501500" cy="1956600"/>
          </a:xfrm>
          <a:prstGeom prst="ellipse">
            <a:avLst/>
          </a:prstGeom>
          <a:solidFill>
            <a:srgbClr val="FFD966"/>
          </a:solidFill>
          <a:ln>
            <a:noFill/>
          </a:ln>
        </p:spPr>
        <p:txBody>
          <a:bodyPr spcFirstLastPara="1" wrap="square" lIns="91425" tIns="91425" rIns="91425" bIns="91425" anchor="ctr" anchorCtr="0">
            <a:noAutofit/>
          </a:bodyPr>
          <a:lstStyle/>
          <a:p>
            <a:pPr marL="0" lvl="0" indent="457200" algn="l" rtl="0">
              <a:spcBef>
                <a:spcPts val="0"/>
              </a:spcBef>
              <a:spcAft>
                <a:spcPts val="0"/>
              </a:spcAft>
              <a:buNone/>
            </a:pPr>
            <a:endParaRPr sz="2400" dirty="0">
              <a:solidFill>
                <a:schemeClr val="dk1"/>
              </a:solidFill>
              <a:latin typeface="Roboto ExtraBold"/>
              <a:ea typeface="Roboto ExtraBold"/>
              <a:cs typeface="Roboto ExtraBold"/>
              <a:sym typeface="Roboto ExtraBold"/>
            </a:endParaRPr>
          </a:p>
          <a:p>
            <a:pPr marL="0" lvl="0" indent="457200" algn="l" rtl="0">
              <a:spcBef>
                <a:spcPts val="0"/>
              </a:spcBef>
              <a:spcAft>
                <a:spcPts val="0"/>
              </a:spcAft>
              <a:buNone/>
            </a:pPr>
            <a:r>
              <a:rPr lang="en-GB" sz="2400" dirty="0">
                <a:solidFill>
                  <a:schemeClr val="dk1"/>
                </a:solidFill>
                <a:latin typeface="Roboto ExtraBold"/>
                <a:ea typeface="Roboto ExtraBold"/>
                <a:cs typeface="Roboto ExtraBold"/>
                <a:sym typeface="Roboto ExtraBold"/>
              </a:rPr>
              <a:t>Accessibility</a:t>
            </a:r>
            <a:endParaRPr sz="2400" dirty="0">
              <a:solidFill>
                <a:schemeClr val="dk1"/>
              </a:solidFill>
              <a:latin typeface="Roboto ExtraBold"/>
              <a:ea typeface="Roboto ExtraBold"/>
              <a:cs typeface="Roboto ExtraBold"/>
              <a:sym typeface="Roboto ExtraBold"/>
            </a:endParaRPr>
          </a:p>
          <a:p>
            <a:pPr marL="0" lvl="0" indent="0" algn="l" rtl="0">
              <a:spcBef>
                <a:spcPts val="0"/>
              </a:spcBef>
              <a:spcAft>
                <a:spcPts val="0"/>
              </a:spcAft>
              <a:buNone/>
            </a:pPr>
            <a:r>
              <a:rPr lang="en-GB" sz="1800" dirty="0">
                <a:solidFill>
                  <a:schemeClr val="dk1"/>
                </a:solidFill>
                <a:latin typeface="Roboto"/>
                <a:ea typeface="Roboto"/>
                <a:cs typeface="Roboto"/>
                <a:sym typeface="Roboto"/>
              </a:rPr>
              <a:t>→ include disabled people</a:t>
            </a:r>
            <a:endParaRPr sz="1800" dirty="0">
              <a:solidFill>
                <a:schemeClr val="dk1"/>
              </a:solidFill>
              <a:latin typeface="Roboto"/>
              <a:ea typeface="Roboto"/>
              <a:cs typeface="Roboto"/>
              <a:sym typeface="Roboto"/>
            </a:endParaRPr>
          </a:p>
          <a:p>
            <a:pPr marL="0" lvl="0" indent="0" algn="l" rtl="0">
              <a:spcBef>
                <a:spcPts val="0"/>
              </a:spcBef>
              <a:spcAft>
                <a:spcPts val="0"/>
              </a:spcAft>
              <a:buNone/>
            </a:pPr>
            <a:endParaRPr sz="1800" dirty="0">
              <a:solidFill>
                <a:schemeClr val="dk1"/>
              </a:solidFill>
              <a:latin typeface="Roboto"/>
              <a:ea typeface="Roboto"/>
              <a:cs typeface="Roboto"/>
              <a:sym typeface="Roboto"/>
            </a:endParaRPr>
          </a:p>
          <a:p>
            <a:pPr marL="0" lvl="0" indent="0" algn="l" rtl="0">
              <a:spcBef>
                <a:spcPts val="0"/>
              </a:spcBef>
              <a:spcAft>
                <a:spcPts val="0"/>
              </a:spcAft>
              <a:buNone/>
            </a:pPr>
            <a:endParaRPr sz="1800" dirty="0">
              <a:solidFill>
                <a:schemeClr val="dk1"/>
              </a:solidFill>
              <a:latin typeface="Roboto"/>
              <a:ea typeface="Roboto"/>
              <a:cs typeface="Roboto"/>
              <a:sym typeface="Roboto"/>
            </a:endParaRPr>
          </a:p>
          <a:p>
            <a:pPr marL="0" lvl="0" indent="0" algn="ctr" rtl="0">
              <a:spcBef>
                <a:spcPts val="0"/>
              </a:spcBef>
              <a:spcAft>
                <a:spcPts val="0"/>
              </a:spcAft>
              <a:buNone/>
            </a:pPr>
            <a:endParaRPr sz="2400" dirty="0">
              <a:solidFill>
                <a:schemeClr val="dk1"/>
              </a:solidFill>
              <a:latin typeface="Roboto"/>
              <a:ea typeface="Roboto"/>
              <a:cs typeface="Roboto"/>
              <a:sym typeface="Roboto"/>
            </a:endParaRPr>
          </a:p>
          <a:p>
            <a:pPr marL="0" lvl="0" indent="0" algn="ctr" rtl="0">
              <a:spcBef>
                <a:spcPts val="0"/>
              </a:spcBef>
              <a:spcAft>
                <a:spcPts val="0"/>
              </a:spcAft>
              <a:buNone/>
            </a:pPr>
            <a:endParaRPr sz="2400" dirty="0">
              <a:solidFill>
                <a:schemeClr val="dk1"/>
              </a:solidFill>
              <a:latin typeface="Roboto"/>
              <a:ea typeface="Roboto"/>
              <a:cs typeface="Roboto"/>
              <a:sym typeface="Roboto"/>
            </a:endParaRPr>
          </a:p>
        </p:txBody>
      </p:sp>
      <p:sp>
        <p:nvSpPr>
          <p:cNvPr id="242" name="Google Shape;242;p38"/>
          <p:cNvSpPr/>
          <p:nvPr/>
        </p:nvSpPr>
        <p:spPr>
          <a:xfrm>
            <a:off x="1924100" y="2920975"/>
            <a:ext cx="3206100" cy="1098900"/>
          </a:xfrm>
          <a:prstGeom prst="ellipse">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latin typeface="Roboto ExtraBold"/>
                <a:ea typeface="Roboto ExtraBold"/>
                <a:cs typeface="Roboto ExtraBold"/>
                <a:sym typeface="Roboto ExtraBold"/>
              </a:rPr>
              <a:t>Neurodiversity</a:t>
            </a:r>
            <a:endParaRPr sz="2400" dirty="0">
              <a:latin typeface="Roboto ExtraBold"/>
              <a:ea typeface="Roboto ExtraBold"/>
              <a:cs typeface="Roboto ExtraBold"/>
              <a:sym typeface="Roboto Extra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13184"/>
        </a:solidFill>
        <a:effectLst/>
      </p:bgPr>
    </p:bg>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311700" y="843650"/>
            <a:ext cx="8237400" cy="33231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a:solidFill>
                  <a:srgbClr val="FCFAF7"/>
                </a:solidFill>
              </a:rPr>
              <a:t>Designing for everyone</a:t>
            </a:r>
            <a:endParaRPr sz="4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311700" y="445025"/>
            <a:ext cx="644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General recommendations</a:t>
            </a:r>
            <a:endParaRPr>
              <a:solidFill>
                <a:srgbClr val="513184"/>
              </a:solidFill>
            </a:endParaRPr>
          </a:p>
        </p:txBody>
      </p:sp>
      <p:sp>
        <p:nvSpPr>
          <p:cNvPr id="253" name="Google Shape;253;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dirty="0"/>
              <a:t>think of accessibility right from the start</a:t>
            </a:r>
            <a:endParaRPr dirty="0"/>
          </a:p>
          <a:p>
            <a:pPr marL="457200" lvl="0" indent="-355600" algn="l" rtl="0">
              <a:spcBef>
                <a:spcPts val="1000"/>
              </a:spcBef>
              <a:spcAft>
                <a:spcPts val="0"/>
              </a:spcAft>
              <a:buSzPts val="2000"/>
              <a:buChar char="●"/>
            </a:pPr>
            <a:r>
              <a:rPr lang="en-GB" dirty="0"/>
              <a:t>involve disabled people at every stage of your research             </a:t>
            </a:r>
            <a:endParaRPr dirty="0"/>
          </a:p>
          <a:p>
            <a:pPr marL="457200" lvl="0" indent="-355600" algn="l" rtl="0">
              <a:spcBef>
                <a:spcPts val="1000"/>
              </a:spcBef>
              <a:spcAft>
                <a:spcPts val="0"/>
              </a:spcAft>
              <a:buSzPts val="2000"/>
              <a:buChar char="●"/>
            </a:pPr>
            <a:r>
              <a:rPr lang="en-GB" dirty="0"/>
              <a:t>don’t forget internal users</a:t>
            </a:r>
            <a:endParaRPr dirty="0"/>
          </a:p>
          <a:p>
            <a:pPr marL="457200" lvl="0" indent="-355600" algn="l" rtl="0">
              <a:spcBef>
                <a:spcPts val="1000"/>
              </a:spcBef>
              <a:spcAft>
                <a:spcPts val="0"/>
              </a:spcAft>
              <a:buSzPts val="2000"/>
              <a:buChar char="●"/>
            </a:pPr>
            <a:r>
              <a:rPr lang="en-GB" dirty="0"/>
              <a:t>everyone in your team needs to be involved</a:t>
            </a:r>
            <a:endParaRPr dirty="0"/>
          </a:p>
          <a:p>
            <a:pPr marL="457200" lvl="0" indent="-355600" algn="l" rtl="0">
              <a:spcBef>
                <a:spcPts val="1000"/>
              </a:spcBef>
              <a:spcAft>
                <a:spcPts val="1000"/>
              </a:spcAft>
              <a:buSzPts val="2000"/>
              <a:buChar char="●"/>
            </a:pPr>
            <a:r>
              <a:rPr lang="en-GB" dirty="0"/>
              <a:t>ask for feedback (accessible and not only online)</a:t>
            </a:r>
            <a:br>
              <a:rPr lang="en-GB" dirty="0"/>
            </a:br>
            <a:endParaRPr dirty="0"/>
          </a:p>
        </p:txBody>
      </p:sp>
      <p:sp>
        <p:nvSpPr>
          <p:cNvPr id="254" name="Google Shape;254;p40"/>
          <p:cNvSpPr/>
          <p:nvPr/>
        </p:nvSpPr>
        <p:spPr>
          <a:xfrm>
            <a:off x="7051200" y="352425"/>
            <a:ext cx="1781100" cy="990600"/>
          </a:xfrm>
          <a:prstGeom prst="rect">
            <a:avLst/>
          </a:prstGeom>
          <a:solidFill>
            <a:srgbClr val="FFF2CC"/>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2000" b="1">
                <a:solidFill>
                  <a:srgbClr val="513184"/>
                </a:solidFill>
                <a:latin typeface="Roboto"/>
                <a:ea typeface="Roboto"/>
                <a:cs typeface="Roboto"/>
                <a:sym typeface="Roboto"/>
              </a:rPr>
              <a:t>1 in 4 person is disabled</a:t>
            </a:r>
            <a:endParaRPr b="1">
              <a:solidFill>
                <a:srgbClr val="513184"/>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311700" y="445025"/>
            <a:ext cx="4958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rgbClr val="513184"/>
                </a:solidFill>
              </a:rPr>
              <a:t>Numbers</a:t>
            </a:r>
            <a:endParaRPr>
              <a:solidFill>
                <a:srgbClr val="513184"/>
              </a:solidFill>
            </a:endParaRPr>
          </a:p>
        </p:txBody>
      </p:sp>
      <p:sp>
        <p:nvSpPr>
          <p:cNvPr id="262" name="Google Shape;262;p41"/>
          <p:cNvSpPr/>
          <p:nvPr/>
        </p:nvSpPr>
        <p:spPr>
          <a:xfrm>
            <a:off x="371300" y="1291275"/>
            <a:ext cx="4429200" cy="142875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400" b="1" dirty="0">
                <a:solidFill>
                  <a:srgbClr val="513184"/>
                </a:solidFill>
                <a:latin typeface="Roboto"/>
                <a:ea typeface="Roboto"/>
                <a:cs typeface="Roboto"/>
                <a:sym typeface="Roboto"/>
              </a:rPr>
              <a:t>Low numeracy affects half the working-age adults in the UK</a:t>
            </a:r>
            <a:endParaRPr sz="2400" dirty="0">
              <a:solidFill>
                <a:srgbClr val="513184"/>
              </a:solidFill>
              <a:latin typeface="Roboto"/>
              <a:ea typeface="Roboto"/>
              <a:cs typeface="Roboto"/>
              <a:sym typeface="Roboto"/>
            </a:endParaRPr>
          </a:p>
        </p:txBody>
      </p:sp>
      <p:sp>
        <p:nvSpPr>
          <p:cNvPr id="261" name="Google Shape;261;p41"/>
          <p:cNvSpPr txBox="1"/>
          <p:nvPr/>
        </p:nvSpPr>
        <p:spPr>
          <a:xfrm>
            <a:off x="371300" y="2993575"/>
            <a:ext cx="3556500" cy="1523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1200"/>
              </a:spcAft>
              <a:buNone/>
            </a:pPr>
            <a:r>
              <a:rPr lang="en-GB" sz="2000" u="sng">
                <a:solidFill>
                  <a:srgbClr val="0B5394"/>
                </a:solidFill>
                <a:latin typeface="Roboto"/>
                <a:ea typeface="Roboto"/>
                <a:cs typeface="Roboto"/>
                <a:sym typeface="Roboto"/>
                <a:hlinkClick r:id="rId3">
                  <a:extLst>
                    <a:ext uri="{A12FA001-AC4F-418D-AE19-62706E023703}">
                      <ahyp:hlinkClr xmlns:ahyp="http://schemas.microsoft.com/office/drawing/2018/hyperlinkcolor" val="tx"/>
                    </a:ext>
                  </a:extLst>
                </a:hlinkClick>
              </a:rPr>
              <a:t>Accessible numbers project</a:t>
            </a:r>
            <a:r>
              <a:rPr lang="en-GB" sz="2000">
                <a:solidFill>
                  <a:srgbClr val="434343"/>
                </a:solidFill>
                <a:latin typeface="Roboto"/>
                <a:ea typeface="Roboto"/>
                <a:cs typeface="Roboto"/>
                <a:sym typeface="Roboto"/>
              </a:rPr>
              <a:t> by Laura Parker</a:t>
            </a:r>
            <a:endParaRPr sz="2000" b="1">
              <a:solidFill>
                <a:srgbClr val="85200C"/>
              </a:solidFill>
              <a:latin typeface="Roboto"/>
              <a:ea typeface="Roboto"/>
              <a:cs typeface="Roboto"/>
              <a:sym typeface="Roboto"/>
            </a:endParaRPr>
          </a:p>
        </p:txBody>
      </p:sp>
      <p:pic>
        <p:nvPicPr>
          <p:cNvPr id="260" name="Google Shape;260;p41" descr="Do…&#10;round numbers up to the nearest whole number.&#10;Do leave space around numbers.&#10;Do fill in the information you already have.&#10;Do use sentences to add context about numbers.&#10;Do let people include spaces when entering numbers.&#10;Do user research with people who struggle with numbers.&#10;&#10;Do not…&#10; use decimals unless it's money.&#10;&#10;Do not overwhelm people with too much content.&#10;&#10;Do not expect users to repeat or remember numbers.&#10;&#10;Do not use tables or grids without explaining what the numbers mean.&#10;&#10;Do not rush users to enter numbers accurately.&#10;&#10;Do not force people to enter a number or do a sum to verify themselves." title="poster for Designing for users with dyscalculia or low numeracy"/>
          <p:cNvPicPr preferRelativeResize="0"/>
          <p:nvPr/>
        </p:nvPicPr>
        <p:blipFill rotWithShape="1">
          <a:blip r:embed="rId4">
            <a:alphaModFix/>
          </a:blip>
          <a:srcRect l="3235" t="2103" r="2708" b="5217"/>
          <a:stretch/>
        </p:blipFill>
        <p:spPr>
          <a:xfrm>
            <a:off x="5599075" y="0"/>
            <a:ext cx="3556499"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b="0">
                <a:solidFill>
                  <a:srgbClr val="513184"/>
                </a:solidFill>
                <a:latin typeface="Roboto Black"/>
                <a:ea typeface="Roboto Black"/>
                <a:cs typeface="Roboto Black"/>
                <a:sym typeface="Roboto Black"/>
              </a:rPr>
              <a:t>About me</a:t>
            </a:r>
            <a:endParaRPr sz="3600" b="0">
              <a:solidFill>
                <a:srgbClr val="513184"/>
              </a:solidFill>
              <a:latin typeface="Roboto Black"/>
              <a:ea typeface="Roboto Black"/>
              <a:cs typeface="Roboto Black"/>
              <a:sym typeface="Roboto Black"/>
            </a:endParaRPr>
          </a:p>
        </p:txBody>
      </p:sp>
      <p:sp>
        <p:nvSpPr>
          <p:cNvPr id="68" name="Google Shape;68;p15"/>
          <p:cNvSpPr txBox="1">
            <a:spLocks noGrp="1"/>
          </p:cNvSpPr>
          <p:nvPr>
            <p:ph type="body" idx="1"/>
          </p:nvPr>
        </p:nvSpPr>
        <p:spPr>
          <a:xfrm>
            <a:off x="311700" y="1239075"/>
            <a:ext cx="8520600" cy="3239100"/>
          </a:xfrm>
          <a:prstGeom prst="rect">
            <a:avLst/>
          </a:prstGeom>
        </p:spPr>
        <p:txBody>
          <a:bodyPr spcFirstLastPara="1" wrap="square" lIns="91425" tIns="91425" rIns="91425" bIns="91425" anchor="t" anchorCtr="0">
            <a:normAutofit/>
          </a:bodyPr>
          <a:lstStyle/>
          <a:p>
            <a:pPr marL="457200" lvl="0" indent="-381000" algn="l" rtl="0">
              <a:lnSpc>
                <a:spcPct val="200000"/>
              </a:lnSpc>
              <a:spcBef>
                <a:spcPts val="0"/>
              </a:spcBef>
              <a:spcAft>
                <a:spcPts val="0"/>
              </a:spcAft>
              <a:buSzPts val="2400"/>
              <a:buChar char="●"/>
            </a:pPr>
            <a:r>
              <a:rPr lang="en-GB" sz="2400" dirty="0"/>
              <a:t>I’m a service designer</a:t>
            </a:r>
            <a:endParaRPr sz="2400" dirty="0"/>
          </a:p>
          <a:p>
            <a:pPr marL="457200" lvl="0" indent="-381000" algn="l" rtl="0">
              <a:lnSpc>
                <a:spcPct val="200000"/>
              </a:lnSpc>
              <a:spcBef>
                <a:spcPts val="1000"/>
              </a:spcBef>
              <a:spcAft>
                <a:spcPts val="0"/>
              </a:spcAft>
              <a:buSzPts val="2400"/>
              <a:buChar char="●"/>
            </a:pPr>
            <a:r>
              <a:rPr lang="en-GB" sz="2400" dirty="0"/>
              <a:t>my pronouns are she/her</a:t>
            </a:r>
            <a:endParaRPr sz="2400" dirty="0"/>
          </a:p>
          <a:p>
            <a:pPr marL="457200" lvl="0" indent="-381000" algn="l" rtl="0">
              <a:lnSpc>
                <a:spcPct val="200000"/>
              </a:lnSpc>
              <a:spcBef>
                <a:spcPts val="1000"/>
              </a:spcBef>
              <a:spcAft>
                <a:spcPts val="0"/>
              </a:spcAft>
              <a:buSzPts val="2400"/>
              <a:buChar char="●"/>
            </a:pPr>
            <a:r>
              <a:rPr lang="en-GB" sz="2400" dirty="0"/>
              <a:t>very keen on accessibility and inclusion</a:t>
            </a:r>
            <a:endParaRPr sz="2400" dirty="0"/>
          </a:p>
          <a:p>
            <a:pPr marL="0" lvl="0" indent="0" algn="l" rtl="0">
              <a:spcBef>
                <a:spcPts val="1000"/>
              </a:spcBef>
              <a:spcAft>
                <a:spcPts val="1000"/>
              </a:spcAft>
              <a:buNone/>
            </a:pPr>
            <a:endParaRPr dirty="0"/>
          </a:p>
        </p:txBody>
      </p:sp>
      <p:pic>
        <p:nvPicPr>
          <p:cNvPr id="69" name="Google Shape;69;p15" descr="round profile black and white photo of me, Stephanie"/>
          <p:cNvPicPr preferRelativeResize="0"/>
          <p:nvPr/>
        </p:nvPicPr>
        <p:blipFill>
          <a:blip r:embed="rId3">
            <a:alphaModFix/>
          </a:blip>
          <a:stretch>
            <a:fillRect/>
          </a:stretch>
        </p:blipFill>
        <p:spPr>
          <a:xfrm>
            <a:off x="5973250" y="1239075"/>
            <a:ext cx="2507151" cy="250715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End-to-end, back-to-front</a:t>
            </a:r>
            <a:endParaRPr sz="3600" b="0">
              <a:solidFill>
                <a:srgbClr val="513184"/>
              </a:solidFill>
              <a:latin typeface="Roboto Black"/>
              <a:ea typeface="Roboto Black"/>
              <a:cs typeface="Roboto Black"/>
              <a:sym typeface="Roboto Black"/>
            </a:endParaRPr>
          </a:p>
        </p:txBody>
      </p:sp>
      <p:sp>
        <p:nvSpPr>
          <p:cNvPr id="268" name="Google Shape;268;p42"/>
          <p:cNvSpPr txBox="1">
            <a:spLocks noGrp="1"/>
          </p:cNvSpPr>
          <p:nvPr>
            <p:ph type="body" idx="1"/>
          </p:nvPr>
        </p:nvSpPr>
        <p:spPr>
          <a:xfrm>
            <a:off x="311700" y="1223325"/>
            <a:ext cx="8520600" cy="334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Integration with other services       </a:t>
            </a:r>
            <a:endParaRPr/>
          </a:p>
          <a:p>
            <a:pPr marL="457200" lvl="0" indent="-355600" algn="l" rtl="0">
              <a:lnSpc>
                <a:spcPct val="115000"/>
              </a:lnSpc>
              <a:spcBef>
                <a:spcPts val="2000"/>
              </a:spcBef>
              <a:spcAft>
                <a:spcPts val="0"/>
              </a:spcAft>
              <a:buSzPts val="2000"/>
              <a:buChar char="●"/>
            </a:pPr>
            <a:r>
              <a:rPr lang="en-GB"/>
              <a:t>Asking Questions       </a:t>
            </a:r>
            <a:endParaRPr/>
          </a:p>
          <a:p>
            <a:pPr marL="457200" lvl="0" indent="-355600" algn="l" rtl="0">
              <a:lnSpc>
                <a:spcPct val="115000"/>
              </a:lnSpc>
              <a:spcBef>
                <a:spcPts val="2000"/>
              </a:spcBef>
              <a:spcAft>
                <a:spcPts val="0"/>
              </a:spcAft>
              <a:buSzPts val="2000"/>
              <a:buChar char="●"/>
            </a:pPr>
            <a:r>
              <a:rPr lang="en-GB"/>
              <a:t>Consistency</a:t>
            </a:r>
            <a:endParaRPr/>
          </a:p>
          <a:p>
            <a:pPr marL="457200" lvl="0" indent="-355600" algn="l" rtl="0">
              <a:lnSpc>
                <a:spcPct val="115000"/>
              </a:lnSpc>
              <a:spcBef>
                <a:spcPts val="2000"/>
              </a:spcBef>
              <a:spcAft>
                <a:spcPts val="0"/>
              </a:spcAft>
              <a:buSzPts val="2000"/>
              <a:buChar char="●"/>
            </a:pPr>
            <a:r>
              <a:rPr lang="en-GB"/>
              <a:t>Service features guidance in the manual</a:t>
            </a:r>
            <a:endParaRPr/>
          </a:p>
          <a:p>
            <a:pPr marL="914400" lvl="1" indent="-355600" algn="l" rtl="0">
              <a:lnSpc>
                <a:spcPct val="115000"/>
              </a:lnSpc>
              <a:spcBef>
                <a:spcPts val="1000"/>
              </a:spcBef>
              <a:spcAft>
                <a:spcPts val="0"/>
              </a:spcAft>
              <a:buSzPts val="2000"/>
              <a:buChar char="○"/>
            </a:pPr>
            <a:r>
              <a:rPr lang="en-GB"/>
              <a:t>Redundant entry</a:t>
            </a:r>
            <a:endParaRPr/>
          </a:p>
          <a:p>
            <a:pPr marL="914400" lvl="1" indent="-355600" algn="l" rtl="0">
              <a:lnSpc>
                <a:spcPct val="115000"/>
              </a:lnSpc>
              <a:spcBef>
                <a:spcPts val="1000"/>
              </a:spcBef>
              <a:spcAft>
                <a:spcPts val="0"/>
              </a:spcAft>
              <a:buSzPts val="2000"/>
              <a:buChar char="○"/>
            </a:pPr>
            <a:r>
              <a:rPr lang="en-GB"/>
              <a:t>Accessible authentication success criteria</a:t>
            </a:r>
            <a:endParaRPr/>
          </a:p>
          <a:p>
            <a:pPr marL="457200" lvl="0" indent="0" algn="l" rtl="0">
              <a:lnSpc>
                <a:spcPct val="115000"/>
              </a:lnSpc>
              <a:spcBef>
                <a:spcPts val="1000"/>
              </a:spcBef>
              <a:spcAft>
                <a:spcPts val="2000"/>
              </a:spcAft>
              <a:buNone/>
            </a:pPr>
            <a:r>
              <a:rPr lang="en-GB"/>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13184"/>
        </a:solidFill>
        <a:effectLst/>
      </p:bgPr>
    </p:bg>
    <p:spTree>
      <p:nvGrpSpPr>
        <p:cNvPr id="1" name="Shape 272"/>
        <p:cNvGrpSpPr/>
        <p:nvPr/>
      </p:nvGrpSpPr>
      <p:grpSpPr>
        <a:xfrm>
          <a:off x="0" y="0"/>
          <a:ext cx="0" cy="0"/>
          <a:chOff x="0" y="0"/>
          <a:chExt cx="0" cy="0"/>
        </a:xfrm>
      </p:grpSpPr>
      <p:sp>
        <p:nvSpPr>
          <p:cNvPr id="273" name="Google Shape;273;p43"/>
          <p:cNvSpPr txBox="1">
            <a:spLocks noGrp="1"/>
          </p:cNvSpPr>
          <p:nvPr>
            <p:ph type="title"/>
          </p:nvPr>
        </p:nvSpPr>
        <p:spPr>
          <a:xfrm>
            <a:off x="311700" y="1929800"/>
            <a:ext cx="8247600" cy="10629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a:solidFill>
                  <a:srgbClr val="FCFAF7"/>
                </a:solidFill>
              </a:rPr>
              <a:t>Design communication</a:t>
            </a:r>
            <a:endParaRPr sz="4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4"/>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Some basic steps</a:t>
            </a:r>
            <a:endParaRPr sz="3600" b="0">
              <a:solidFill>
                <a:srgbClr val="513184"/>
              </a:solidFill>
              <a:latin typeface="Roboto Black"/>
              <a:ea typeface="Roboto Black"/>
              <a:cs typeface="Roboto Black"/>
              <a:sym typeface="Roboto Black"/>
            </a:endParaRPr>
          </a:p>
        </p:txBody>
      </p:sp>
      <p:sp>
        <p:nvSpPr>
          <p:cNvPr id="279" name="Google Shape;279;p44"/>
          <p:cNvSpPr txBox="1">
            <a:spLocks noGrp="1"/>
          </p:cNvSpPr>
          <p:nvPr>
            <p:ph type="body" idx="1"/>
          </p:nvPr>
        </p:nvSpPr>
        <p:spPr>
          <a:xfrm>
            <a:off x="311700" y="1029015"/>
            <a:ext cx="8520600" cy="3345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dirty="0"/>
              <a:t>Use legible fonts, and structure your text with the right headings </a:t>
            </a:r>
            <a:endParaRPr dirty="0"/>
          </a:p>
          <a:p>
            <a:pPr marL="457200" lvl="0" indent="-355600" algn="l" rtl="0">
              <a:spcBef>
                <a:spcPts val="0"/>
              </a:spcBef>
              <a:spcAft>
                <a:spcPts val="0"/>
              </a:spcAft>
              <a:buSzPts val="2000"/>
              <a:buChar char="●"/>
            </a:pPr>
            <a:r>
              <a:rPr lang="en-GB" dirty="0"/>
              <a:t>check colour contrast especially for your text</a:t>
            </a:r>
            <a:endParaRPr dirty="0"/>
          </a:p>
          <a:p>
            <a:pPr marL="457200" lvl="0" indent="-355600" algn="l" rtl="0">
              <a:spcBef>
                <a:spcPts val="0"/>
              </a:spcBef>
              <a:spcAft>
                <a:spcPts val="0"/>
              </a:spcAft>
              <a:buSzPts val="2000"/>
              <a:buChar char="●"/>
            </a:pPr>
            <a:r>
              <a:rPr lang="en-GB" dirty="0"/>
              <a:t>do not rely on colour alone to convey meaning</a:t>
            </a:r>
            <a:endParaRPr dirty="0"/>
          </a:p>
          <a:p>
            <a:pPr marL="457200" lvl="0" indent="-355600" algn="l" rtl="0">
              <a:spcBef>
                <a:spcPts val="0"/>
              </a:spcBef>
              <a:spcAft>
                <a:spcPts val="0"/>
              </a:spcAft>
              <a:buSzPts val="2000"/>
              <a:buChar char="●"/>
            </a:pPr>
            <a:r>
              <a:rPr lang="en-GB" dirty="0"/>
              <a:t>use plain language and explain acronyms</a:t>
            </a:r>
            <a:endParaRPr dirty="0"/>
          </a:p>
          <a:p>
            <a:pPr marL="457200" lvl="0" indent="-355600" algn="l" rtl="0">
              <a:spcBef>
                <a:spcPts val="0"/>
              </a:spcBef>
              <a:spcAft>
                <a:spcPts val="0"/>
              </a:spcAft>
              <a:buSzPts val="2000"/>
              <a:buChar char="●"/>
            </a:pPr>
            <a:r>
              <a:rPr lang="en-GB" dirty="0"/>
              <a:t>be careful with numbers</a:t>
            </a:r>
            <a:endParaRPr dirty="0"/>
          </a:p>
          <a:p>
            <a:pPr marL="457200" lvl="0" indent="-355600" algn="l" rtl="0">
              <a:spcBef>
                <a:spcPts val="0"/>
              </a:spcBef>
              <a:spcAft>
                <a:spcPts val="0"/>
              </a:spcAft>
              <a:buSzPts val="2000"/>
              <a:buChar char="●"/>
            </a:pPr>
            <a:r>
              <a:rPr lang="en-GB" dirty="0"/>
              <a:t>use accessibility checkers for your slides</a:t>
            </a:r>
            <a:endParaRPr dirty="0"/>
          </a:p>
          <a:p>
            <a:pPr marL="457200" lvl="0" indent="-355600" algn="l" rtl="0">
              <a:spcBef>
                <a:spcPts val="0"/>
              </a:spcBef>
              <a:spcAft>
                <a:spcPts val="0"/>
              </a:spcAft>
              <a:buSzPts val="2000"/>
              <a:buChar char="●"/>
            </a:pPr>
            <a:r>
              <a:rPr lang="en-GB" dirty="0"/>
              <a:t>send your presentation ahead of the meeting when possible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Maps</a:t>
            </a:r>
            <a:endParaRPr sz="3600" b="0">
              <a:solidFill>
                <a:srgbClr val="513184"/>
              </a:solidFill>
              <a:latin typeface="Roboto Black"/>
              <a:ea typeface="Roboto Black"/>
              <a:cs typeface="Roboto Black"/>
              <a:sym typeface="Roboto Black"/>
            </a:endParaRPr>
          </a:p>
        </p:txBody>
      </p:sp>
      <p:sp>
        <p:nvSpPr>
          <p:cNvPr id="285" name="Google Shape;285;p45"/>
          <p:cNvSpPr txBox="1">
            <a:spLocks noGrp="1"/>
          </p:cNvSpPr>
          <p:nvPr>
            <p:ph type="body" idx="1"/>
          </p:nvPr>
        </p:nvSpPr>
        <p:spPr>
          <a:xfrm>
            <a:off x="311700" y="1086165"/>
            <a:ext cx="8520600" cy="334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dirty="0"/>
              <a:t>colour contrast are still important, and not just for the text</a:t>
            </a:r>
            <a:endParaRPr dirty="0"/>
          </a:p>
          <a:p>
            <a:pPr marL="457200" lvl="0" indent="-355600" algn="l" rtl="0">
              <a:lnSpc>
                <a:spcPct val="115000"/>
              </a:lnSpc>
              <a:spcBef>
                <a:spcPts val="1600"/>
              </a:spcBef>
              <a:spcAft>
                <a:spcPts val="0"/>
              </a:spcAft>
              <a:buSzPts val="2000"/>
              <a:buChar char="●"/>
            </a:pPr>
            <a:r>
              <a:rPr lang="en-GB" dirty="0"/>
              <a:t>legible font is still important, but more flexibility on the size</a:t>
            </a:r>
            <a:endParaRPr dirty="0"/>
          </a:p>
          <a:p>
            <a:pPr marL="457200" lvl="0" indent="-355600" algn="l" rtl="0">
              <a:lnSpc>
                <a:spcPct val="115000"/>
              </a:lnSpc>
              <a:spcBef>
                <a:spcPts val="1600"/>
              </a:spcBef>
              <a:spcAft>
                <a:spcPts val="0"/>
              </a:spcAft>
              <a:buSzPts val="2000"/>
              <a:buChar char="●"/>
            </a:pPr>
            <a:r>
              <a:rPr lang="en-GB" dirty="0"/>
              <a:t>beware: people will look for meaning in colours and alignment</a:t>
            </a:r>
            <a:endParaRPr dirty="0"/>
          </a:p>
          <a:p>
            <a:pPr marL="457200" lvl="0" indent="-355600" algn="l" rtl="0">
              <a:lnSpc>
                <a:spcPct val="115000"/>
              </a:lnSpc>
              <a:spcBef>
                <a:spcPts val="1600"/>
              </a:spcBef>
              <a:spcAft>
                <a:spcPts val="0"/>
              </a:spcAft>
              <a:buSzPts val="2000"/>
              <a:buChar char="●"/>
            </a:pPr>
            <a:r>
              <a:rPr lang="en-GB" dirty="0"/>
              <a:t>not too much info, not too many colours and shapes</a:t>
            </a:r>
            <a:endParaRPr dirty="0"/>
          </a:p>
          <a:p>
            <a:pPr marL="457200" lvl="0" indent="-355600" algn="l" rtl="0">
              <a:lnSpc>
                <a:spcPct val="115000"/>
              </a:lnSpc>
              <a:spcBef>
                <a:spcPts val="1600"/>
              </a:spcBef>
              <a:spcAft>
                <a:spcPts val="0"/>
              </a:spcAft>
              <a:buSzPts val="2000"/>
              <a:buChar char="●"/>
            </a:pPr>
            <a:r>
              <a:rPr lang="en-GB" dirty="0"/>
              <a:t>who is your audience? what’s your intent?</a:t>
            </a:r>
            <a:endParaRPr dirty="0"/>
          </a:p>
          <a:p>
            <a:pPr marL="457200" lvl="0" indent="-355600" algn="l" rtl="0">
              <a:lnSpc>
                <a:spcPct val="115000"/>
              </a:lnSpc>
              <a:spcBef>
                <a:spcPts val="1600"/>
              </a:spcBef>
              <a:spcAft>
                <a:spcPts val="1600"/>
              </a:spcAft>
              <a:buSzPts val="2000"/>
              <a:buChar char="●"/>
            </a:pPr>
            <a:r>
              <a:rPr lang="en-GB" dirty="0"/>
              <a:t>create alternative formats</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89"/>
        <p:cNvGrpSpPr/>
        <p:nvPr/>
      </p:nvGrpSpPr>
      <p:grpSpPr>
        <a:xfrm>
          <a:off x="0" y="0"/>
          <a:ext cx="0" cy="0"/>
          <a:chOff x="0" y="0"/>
          <a:chExt cx="0" cy="0"/>
        </a:xfrm>
      </p:grpSpPr>
      <p:sp>
        <p:nvSpPr>
          <p:cNvPr id="290" name="Google Shape;290;p46"/>
          <p:cNvSpPr txBox="1">
            <a:spLocks noGrp="1"/>
          </p:cNvSpPr>
          <p:nvPr>
            <p:ph type="title"/>
          </p:nvPr>
        </p:nvSpPr>
        <p:spPr>
          <a:xfrm>
            <a:off x="172350" y="259675"/>
            <a:ext cx="1587300" cy="29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lt1"/>
                </a:solidFill>
              </a:rPr>
              <a:t>Example: </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GB" sz="1800">
                <a:solidFill>
                  <a:schemeClr val="lt1"/>
                </a:solidFill>
              </a:rPr>
              <a:t>Mapping an ecosystem</a:t>
            </a:r>
            <a:endParaRPr sz="1800" b="0">
              <a:solidFill>
                <a:schemeClr val="lt1"/>
              </a:solidFill>
              <a:latin typeface="Roboto Black"/>
              <a:ea typeface="Roboto Black"/>
              <a:cs typeface="Roboto Black"/>
              <a:sym typeface="Roboto Black"/>
            </a:endParaRPr>
          </a:p>
        </p:txBody>
      </p:sp>
      <p:pic>
        <p:nvPicPr>
          <p:cNvPr id="291" name="Google Shape;291;p46" descr="colourful ecosystem map described and in the notes of the slide"/>
          <p:cNvPicPr preferRelativeResize="0"/>
          <p:nvPr/>
        </p:nvPicPr>
        <p:blipFill>
          <a:blip r:embed="rId3">
            <a:alphaModFix/>
          </a:blip>
          <a:stretch>
            <a:fillRect/>
          </a:stretch>
        </p:blipFill>
        <p:spPr>
          <a:xfrm>
            <a:off x="1863506" y="0"/>
            <a:ext cx="7280491" cy="51435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ecosystem visual into a deck (1)</a:t>
            </a:r>
            <a:endParaRPr sz="2600" b="0">
              <a:solidFill>
                <a:schemeClr val="lt1"/>
              </a:solidFill>
              <a:latin typeface="Roboto Black"/>
              <a:ea typeface="Roboto Black"/>
              <a:cs typeface="Roboto Black"/>
              <a:sym typeface="Roboto Black"/>
            </a:endParaRPr>
          </a:p>
        </p:txBody>
      </p:sp>
      <p:pic>
        <p:nvPicPr>
          <p:cNvPr id="297" name="Google Shape;297;p47" descr="mini title slide for the name of the service or project, with a version number and the date it was last updated"/>
          <p:cNvPicPr preferRelativeResize="0"/>
          <p:nvPr/>
        </p:nvPicPr>
        <p:blipFill>
          <a:blip r:embed="rId3">
            <a:alphaModFix/>
          </a:blip>
          <a:stretch>
            <a:fillRect/>
          </a:stretch>
        </p:blipFill>
        <p:spPr>
          <a:xfrm>
            <a:off x="244025" y="986925"/>
            <a:ext cx="2696026" cy="1596025"/>
          </a:xfrm>
          <a:prstGeom prst="rect">
            <a:avLst/>
          </a:prstGeom>
          <a:noFill/>
          <a:ln>
            <a:noFill/>
          </a:ln>
        </p:spPr>
      </p:pic>
      <p:pic>
        <p:nvPicPr>
          <p:cNvPr id="298" name="Google Shape;298;p47" descr="mini slide with the heading 'what is an ecosystem map' and an explanation of the purpose of this type of map and setting expectations"/>
          <p:cNvPicPr preferRelativeResize="0"/>
          <p:nvPr/>
        </p:nvPicPr>
        <p:blipFill>
          <a:blip r:embed="rId4">
            <a:alphaModFix/>
          </a:blip>
          <a:stretch>
            <a:fillRect/>
          </a:stretch>
        </p:blipFill>
        <p:spPr>
          <a:xfrm>
            <a:off x="3223975" y="986925"/>
            <a:ext cx="2696026" cy="1596029"/>
          </a:xfrm>
          <a:prstGeom prst="rect">
            <a:avLst/>
          </a:prstGeom>
          <a:noFill/>
          <a:ln>
            <a:noFill/>
          </a:ln>
        </p:spPr>
      </p:pic>
      <p:pic>
        <p:nvPicPr>
          <p:cNvPr id="299" name="Google Shape;299;p47" descr="mini slide with the heading 'how to read this map' and the text: if people still want to understand and use the visual"/>
          <p:cNvPicPr preferRelativeResize="0"/>
          <p:nvPr/>
        </p:nvPicPr>
        <p:blipFill>
          <a:blip r:embed="rId5">
            <a:alphaModFix/>
          </a:blip>
          <a:stretch>
            <a:fillRect/>
          </a:stretch>
        </p:blipFill>
        <p:spPr>
          <a:xfrm>
            <a:off x="6203950" y="986925"/>
            <a:ext cx="2696019" cy="1596025"/>
          </a:xfrm>
          <a:prstGeom prst="rect">
            <a:avLst/>
          </a:prstGeom>
          <a:noFill/>
          <a:ln>
            <a:noFill/>
          </a:ln>
        </p:spPr>
      </p:pic>
      <p:pic>
        <p:nvPicPr>
          <p:cNvPr id="300" name="Google Shape;300;p47" descr="mini slide with the heading 'ecosystem of the service v1.3 and the visual of the ecosystem but smaller"/>
          <p:cNvPicPr preferRelativeResize="0"/>
          <p:nvPr/>
        </p:nvPicPr>
        <p:blipFill>
          <a:blip r:embed="rId6">
            <a:alphaModFix/>
          </a:blip>
          <a:stretch>
            <a:fillRect/>
          </a:stretch>
        </p:blipFill>
        <p:spPr>
          <a:xfrm>
            <a:off x="244025" y="2853300"/>
            <a:ext cx="2696026" cy="1596029"/>
          </a:xfrm>
          <a:prstGeom prst="rect">
            <a:avLst/>
          </a:prstGeom>
          <a:noFill/>
          <a:ln>
            <a:noFill/>
          </a:ln>
        </p:spPr>
      </p:pic>
      <p:pic>
        <p:nvPicPr>
          <p:cNvPr id="301" name="Google Shape;301;p47" descr="mini section slide saying: description of the map"/>
          <p:cNvPicPr preferRelativeResize="0"/>
          <p:nvPr/>
        </p:nvPicPr>
        <p:blipFill>
          <a:blip r:embed="rId7">
            <a:alphaModFix/>
          </a:blip>
          <a:stretch>
            <a:fillRect/>
          </a:stretch>
        </p:blipFill>
        <p:spPr>
          <a:xfrm>
            <a:off x="3223975" y="2853300"/>
            <a:ext cx="2696013" cy="15960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05"/>
        <p:cNvGrpSpPr/>
        <p:nvPr/>
      </p:nvGrpSpPr>
      <p:grpSpPr>
        <a:xfrm>
          <a:off x="0" y="0"/>
          <a:ext cx="0" cy="0"/>
          <a:chOff x="0" y="0"/>
          <a:chExt cx="0" cy="0"/>
        </a:xfrm>
      </p:grpSpPr>
      <p:sp>
        <p:nvSpPr>
          <p:cNvPr id="306" name="Google Shape;306;p48"/>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ecosystem visual into a deck (2)</a:t>
            </a:r>
            <a:endParaRPr sz="2600" b="0">
              <a:solidFill>
                <a:schemeClr val="lt1"/>
              </a:solidFill>
              <a:latin typeface="Roboto Black"/>
              <a:ea typeface="Roboto Black"/>
              <a:cs typeface="Roboto Black"/>
              <a:sym typeface="Roboto Black"/>
            </a:endParaRPr>
          </a:p>
        </p:txBody>
      </p:sp>
      <p:pic>
        <p:nvPicPr>
          <p:cNvPr id="310" name="Google Shape;310;p48" descr="mini section slide saying: our users"/>
          <p:cNvPicPr preferRelativeResize="0"/>
          <p:nvPr/>
        </p:nvPicPr>
        <p:blipFill>
          <a:blip r:embed="rId3">
            <a:alphaModFix/>
          </a:blip>
          <a:stretch>
            <a:fillRect/>
          </a:stretch>
        </p:blipFill>
        <p:spPr>
          <a:xfrm>
            <a:off x="244024" y="981312"/>
            <a:ext cx="2696026" cy="1596038"/>
          </a:xfrm>
          <a:prstGeom prst="rect">
            <a:avLst/>
          </a:prstGeom>
          <a:noFill/>
          <a:ln>
            <a:noFill/>
          </a:ln>
        </p:spPr>
      </p:pic>
      <p:pic>
        <p:nvPicPr>
          <p:cNvPr id="311" name="Google Shape;311;p48" descr="mini slide with the heading: primary users"/>
          <p:cNvPicPr preferRelativeResize="0"/>
          <p:nvPr/>
        </p:nvPicPr>
        <p:blipFill>
          <a:blip r:embed="rId4">
            <a:alphaModFix/>
          </a:blip>
          <a:stretch>
            <a:fillRect/>
          </a:stretch>
        </p:blipFill>
        <p:spPr>
          <a:xfrm>
            <a:off x="3245975" y="986925"/>
            <a:ext cx="2677109" cy="1584824"/>
          </a:xfrm>
          <a:prstGeom prst="rect">
            <a:avLst/>
          </a:prstGeom>
          <a:noFill/>
          <a:ln>
            <a:noFill/>
          </a:ln>
        </p:spPr>
      </p:pic>
      <p:pic>
        <p:nvPicPr>
          <p:cNvPr id="307" name="Google Shape;307;p48" descr="mini slide with the heading: another group of users"/>
          <p:cNvPicPr preferRelativeResize="0"/>
          <p:nvPr/>
        </p:nvPicPr>
        <p:blipFill>
          <a:blip r:embed="rId5">
            <a:alphaModFix/>
          </a:blip>
          <a:stretch>
            <a:fillRect/>
          </a:stretch>
        </p:blipFill>
        <p:spPr>
          <a:xfrm>
            <a:off x="6203951" y="986913"/>
            <a:ext cx="2677099" cy="1584828"/>
          </a:xfrm>
          <a:prstGeom prst="rect">
            <a:avLst/>
          </a:prstGeom>
          <a:noFill/>
          <a:ln>
            <a:noFill/>
          </a:ln>
        </p:spPr>
      </p:pic>
      <p:pic>
        <p:nvPicPr>
          <p:cNvPr id="308" name="Google Shape;308;p48" descr="mini section slide saying: charities and third parties"/>
          <p:cNvPicPr preferRelativeResize="0"/>
          <p:nvPr/>
        </p:nvPicPr>
        <p:blipFill>
          <a:blip r:embed="rId6">
            <a:alphaModFix/>
          </a:blip>
          <a:stretch>
            <a:fillRect/>
          </a:stretch>
        </p:blipFill>
        <p:spPr>
          <a:xfrm>
            <a:off x="266000" y="2842075"/>
            <a:ext cx="2652077" cy="1570012"/>
          </a:xfrm>
          <a:prstGeom prst="rect">
            <a:avLst/>
          </a:prstGeom>
          <a:noFill/>
          <a:ln>
            <a:noFill/>
          </a:ln>
        </p:spPr>
      </p:pic>
      <p:pic>
        <p:nvPicPr>
          <p:cNvPr id="309" name="Google Shape;309;p48" descr="mini slide with the heading:  charity 1 and a text explaining their role and providing links"/>
          <p:cNvPicPr preferRelativeResize="0"/>
          <p:nvPr/>
        </p:nvPicPr>
        <p:blipFill>
          <a:blip r:embed="rId7">
            <a:alphaModFix/>
          </a:blip>
          <a:stretch>
            <a:fillRect/>
          </a:stretch>
        </p:blipFill>
        <p:spPr>
          <a:xfrm>
            <a:off x="3245963" y="2842100"/>
            <a:ext cx="2652074" cy="157000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15"/>
        <p:cNvGrpSpPr/>
        <p:nvPr/>
      </p:nvGrpSpPr>
      <p:grpSpPr>
        <a:xfrm>
          <a:off x="0" y="0"/>
          <a:ext cx="0" cy="0"/>
          <a:chOff x="0" y="0"/>
          <a:chExt cx="0" cy="0"/>
        </a:xfrm>
      </p:grpSpPr>
      <p:sp>
        <p:nvSpPr>
          <p:cNvPr id="316" name="Google Shape;316;p49"/>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ecosystem visual into a deck (3)</a:t>
            </a:r>
            <a:endParaRPr sz="2600" b="0">
              <a:solidFill>
                <a:schemeClr val="lt1"/>
              </a:solidFill>
              <a:latin typeface="Roboto Black"/>
              <a:ea typeface="Roboto Black"/>
              <a:cs typeface="Roboto Black"/>
              <a:sym typeface="Roboto Black"/>
            </a:endParaRPr>
          </a:p>
        </p:txBody>
      </p:sp>
      <p:pic>
        <p:nvPicPr>
          <p:cNvPr id="317" name="Google Shape;317;p49" descr="mini section slide saying: the delivery of the service internally"/>
          <p:cNvPicPr preferRelativeResize="0"/>
          <p:nvPr/>
        </p:nvPicPr>
        <p:blipFill>
          <a:blip r:embed="rId3">
            <a:alphaModFix/>
          </a:blip>
          <a:stretch>
            <a:fillRect/>
          </a:stretch>
        </p:blipFill>
        <p:spPr>
          <a:xfrm>
            <a:off x="244025" y="994325"/>
            <a:ext cx="2652074" cy="1570015"/>
          </a:xfrm>
          <a:prstGeom prst="rect">
            <a:avLst/>
          </a:prstGeom>
          <a:noFill/>
          <a:ln>
            <a:noFill/>
          </a:ln>
        </p:spPr>
      </p:pic>
      <p:pic>
        <p:nvPicPr>
          <p:cNvPr id="318" name="Google Shape;318;p49" descr="mini slide with the heading: an area of the department and a description of the teams and what they do"/>
          <p:cNvPicPr preferRelativeResize="0"/>
          <p:nvPr/>
        </p:nvPicPr>
        <p:blipFill>
          <a:blip r:embed="rId4">
            <a:alphaModFix/>
          </a:blip>
          <a:stretch>
            <a:fillRect/>
          </a:stretch>
        </p:blipFill>
        <p:spPr>
          <a:xfrm>
            <a:off x="3200675" y="994337"/>
            <a:ext cx="2652042" cy="1570000"/>
          </a:xfrm>
          <a:prstGeom prst="rect">
            <a:avLst/>
          </a:prstGeom>
          <a:noFill/>
          <a:ln>
            <a:noFill/>
          </a:ln>
        </p:spPr>
      </p:pic>
      <p:pic>
        <p:nvPicPr>
          <p:cNvPr id="319" name="Google Shape;319;p49" descr="mini slide with the heading: policy and legal and a description of the teams and relevant links to policies and legislations"/>
          <p:cNvPicPr preferRelativeResize="0"/>
          <p:nvPr/>
        </p:nvPicPr>
        <p:blipFill>
          <a:blip r:embed="rId5">
            <a:alphaModFix/>
          </a:blip>
          <a:stretch>
            <a:fillRect/>
          </a:stretch>
        </p:blipFill>
        <p:spPr>
          <a:xfrm>
            <a:off x="6157300" y="994329"/>
            <a:ext cx="2652074" cy="1570017"/>
          </a:xfrm>
          <a:prstGeom prst="rect">
            <a:avLst/>
          </a:prstGeom>
          <a:noFill/>
          <a:ln>
            <a:noFill/>
          </a:ln>
        </p:spPr>
      </p:pic>
      <p:pic>
        <p:nvPicPr>
          <p:cNvPr id="320" name="Google Shape;320;p49" descr="mini slide with the heading: systems and tools, and a text naming the systems, describing them and who uses them"/>
          <p:cNvPicPr preferRelativeResize="0"/>
          <p:nvPr/>
        </p:nvPicPr>
        <p:blipFill>
          <a:blip r:embed="rId6">
            <a:alphaModFix/>
          </a:blip>
          <a:stretch>
            <a:fillRect/>
          </a:stretch>
        </p:blipFill>
        <p:spPr>
          <a:xfrm>
            <a:off x="244025" y="2842104"/>
            <a:ext cx="2652074" cy="1570017"/>
          </a:xfrm>
          <a:prstGeom prst="rect">
            <a:avLst/>
          </a:prstGeom>
          <a:noFill/>
          <a:ln>
            <a:noFill/>
          </a:ln>
        </p:spPr>
      </p:pic>
      <p:pic>
        <p:nvPicPr>
          <p:cNvPr id="321" name="Google Shape;321;p49" descr="final mini slide saying we welcome your feedback - and how to contact - thank you"/>
          <p:cNvPicPr preferRelativeResize="0"/>
          <p:nvPr/>
        </p:nvPicPr>
        <p:blipFill>
          <a:blip r:embed="rId7">
            <a:alphaModFix/>
          </a:blip>
          <a:stretch>
            <a:fillRect/>
          </a:stretch>
        </p:blipFill>
        <p:spPr>
          <a:xfrm>
            <a:off x="3200675" y="2869129"/>
            <a:ext cx="2652051" cy="157000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25"/>
        <p:cNvGrpSpPr/>
        <p:nvPr/>
      </p:nvGrpSpPr>
      <p:grpSpPr>
        <a:xfrm>
          <a:off x="0" y="0"/>
          <a:ext cx="0" cy="0"/>
          <a:chOff x="0" y="0"/>
          <a:chExt cx="0" cy="0"/>
        </a:xfrm>
      </p:grpSpPr>
      <p:sp>
        <p:nvSpPr>
          <p:cNvPr id="326" name="Google Shape;326;p50"/>
          <p:cNvSpPr txBox="1">
            <a:spLocks noGrp="1"/>
          </p:cNvSpPr>
          <p:nvPr>
            <p:ph type="title"/>
          </p:nvPr>
        </p:nvSpPr>
        <p:spPr>
          <a:xfrm>
            <a:off x="130700" y="259675"/>
            <a:ext cx="1732800" cy="29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solidFill>
                  <a:schemeClr val="lt1"/>
                </a:solidFill>
              </a:rPr>
              <a:t>Example: </a:t>
            </a:r>
            <a:endParaRPr sz="1800">
              <a:solidFill>
                <a:schemeClr val="lt1"/>
              </a:solidFill>
            </a:endParaRPr>
          </a:p>
          <a:p>
            <a:pPr marL="0" lvl="0" indent="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GB" sz="1800">
                <a:solidFill>
                  <a:schemeClr val="lt1"/>
                </a:solidFill>
              </a:rPr>
              <a:t>A service map</a:t>
            </a:r>
            <a:endParaRPr sz="1800" b="0">
              <a:solidFill>
                <a:schemeClr val="lt1"/>
              </a:solidFill>
              <a:latin typeface="Roboto Black"/>
              <a:ea typeface="Roboto Black"/>
              <a:cs typeface="Roboto Black"/>
              <a:sym typeface="Roboto Black"/>
            </a:endParaRPr>
          </a:p>
        </p:txBody>
      </p:sp>
      <p:pic>
        <p:nvPicPr>
          <p:cNvPr id="327" name="Google Shape;327;p50" descr="colourful service map described and in the notes of the slide"/>
          <p:cNvPicPr preferRelativeResize="0"/>
          <p:nvPr/>
        </p:nvPicPr>
        <p:blipFill>
          <a:blip r:embed="rId3">
            <a:alphaModFix/>
          </a:blip>
          <a:stretch>
            <a:fillRect/>
          </a:stretch>
        </p:blipFill>
        <p:spPr>
          <a:xfrm>
            <a:off x="1863488" y="0"/>
            <a:ext cx="7280512" cy="51435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31"/>
        <p:cNvGrpSpPr/>
        <p:nvPr/>
      </p:nvGrpSpPr>
      <p:grpSpPr>
        <a:xfrm>
          <a:off x="0" y="0"/>
          <a:ext cx="0" cy="0"/>
          <a:chOff x="0" y="0"/>
          <a:chExt cx="0" cy="0"/>
        </a:xfrm>
      </p:grpSpPr>
      <p:sp>
        <p:nvSpPr>
          <p:cNvPr id="332" name="Google Shape;332;p51"/>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service map visual into a deck (1)</a:t>
            </a:r>
            <a:endParaRPr sz="2600" b="0">
              <a:solidFill>
                <a:schemeClr val="lt1"/>
              </a:solidFill>
              <a:latin typeface="Roboto Black"/>
              <a:ea typeface="Roboto Black"/>
              <a:cs typeface="Roboto Black"/>
              <a:sym typeface="Roboto Black"/>
            </a:endParaRPr>
          </a:p>
        </p:txBody>
      </p:sp>
      <p:pic>
        <p:nvPicPr>
          <p:cNvPr id="335" name="Google Shape;335;p51" descr="mini title slide for the name of the service or project, with a version number and the date it was last updated"/>
          <p:cNvPicPr preferRelativeResize="0"/>
          <p:nvPr/>
        </p:nvPicPr>
        <p:blipFill>
          <a:blip r:embed="rId3">
            <a:alphaModFix/>
          </a:blip>
          <a:stretch>
            <a:fillRect/>
          </a:stretch>
        </p:blipFill>
        <p:spPr>
          <a:xfrm>
            <a:off x="244024" y="986925"/>
            <a:ext cx="2696013" cy="1596025"/>
          </a:xfrm>
          <a:prstGeom prst="rect">
            <a:avLst/>
          </a:prstGeom>
          <a:noFill/>
          <a:ln>
            <a:noFill/>
          </a:ln>
        </p:spPr>
      </p:pic>
      <p:pic>
        <p:nvPicPr>
          <p:cNvPr id="336" name="Google Shape;336;p51" descr="mini slide with the heading 'what is a service map' and an explanation of the purpose of this type of map and setting expectations"/>
          <p:cNvPicPr preferRelativeResize="0"/>
          <p:nvPr/>
        </p:nvPicPr>
        <p:blipFill>
          <a:blip r:embed="rId4">
            <a:alphaModFix/>
          </a:blip>
          <a:stretch>
            <a:fillRect/>
          </a:stretch>
        </p:blipFill>
        <p:spPr>
          <a:xfrm>
            <a:off x="3223976" y="986925"/>
            <a:ext cx="2696029" cy="1596025"/>
          </a:xfrm>
          <a:prstGeom prst="rect">
            <a:avLst/>
          </a:prstGeom>
          <a:noFill/>
          <a:ln>
            <a:noFill/>
          </a:ln>
        </p:spPr>
      </p:pic>
      <p:pic>
        <p:nvPicPr>
          <p:cNvPr id="333" name="Google Shape;333;p51" descr="mini slide with the heading 'how to read this map' and the text: if people still want to understand and use the visual"/>
          <p:cNvPicPr preferRelativeResize="0"/>
          <p:nvPr/>
        </p:nvPicPr>
        <p:blipFill>
          <a:blip r:embed="rId5">
            <a:alphaModFix/>
          </a:blip>
          <a:stretch>
            <a:fillRect/>
          </a:stretch>
        </p:blipFill>
        <p:spPr>
          <a:xfrm>
            <a:off x="6203950" y="986925"/>
            <a:ext cx="2696019" cy="1596025"/>
          </a:xfrm>
          <a:prstGeom prst="rect">
            <a:avLst/>
          </a:prstGeom>
          <a:noFill/>
          <a:ln>
            <a:noFill/>
          </a:ln>
        </p:spPr>
      </p:pic>
      <p:pic>
        <p:nvPicPr>
          <p:cNvPr id="337" name="Google Shape;337;p51" descr="mini slide with the heading 'Service map v1.5 and the visual of the service map but smaller"/>
          <p:cNvPicPr preferRelativeResize="0"/>
          <p:nvPr/>
        </p:nvPicPr>
        <p:blipFill>
          <a:blip r:embed="rId6">
            <a:alphaModFix/>
          </a:blip>
          <a:stretch>
            <a:fillRect/>
          </a:stretch>
        </p:blipFill>
        <p:spPr>
          <a:xfrm>
            <a:off x="244025" y="2853300"/>
            <a:ext cx="2696000" cy="1596025"/>
          </a:xfrm>
          <a:prstGeom prst="rect">
            <a:avLst/>
          </a:prstGeom>
          <a:noFill/>
          <a:ln>
            <a:noFill/>
          </a:ln>
        </p:spPr>
      </p:pic>
      <p:pic>
        <p:nvPicPr>
          <p:cNvPr id="334" name="Google Shape;334;p51" descr="mini section slide saying: description of the map"/>
          <p:cNvPicPr preferRelativeResize="0"/>
          <p:nvPr/>
        </p:nvPicPr>
        <p:blipFill>
          <a:blip r:embed="rId7">
            <a:alphaModFix/>
          </a:blip>
          <a:stretch>
            <a:fillRect/>
          </a:stretch>
        </p:blipFill>
        <p:spPr>
          <a:xfrm>
            <a:off x="3223975" y="2853300"/>
            <a:ext cx="2696013" cy="159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AF7"/>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Learning about accessibility</a:t>
            </a:r>
            <a:endParaRPr sz="3600" b="0">
              <a:solidFill>
                <a:srgbClr val="513184"/>
              </a:solidFill>
              <a:latin typeface="Roboto Black"/>
              <a:ea typeface="Roboto Black"/>
              <a:cs typeface="Roboto Black"/>
              <a:sym typeface="Roboto Black"/>
            </a:endParaRPr>
          </a:p>
        </p:txBody>
      </p:sp>
      <p:pic>
        <p:nvPicPr>
          <p:cNvPr id="76" name="Google Shape;76;p16" descr="Ministry of Justice logo"/>
          <p:cNvPicPr preferRelativeResize="0"/>
          <p:nvPr/>
        </p:nvPicPr>
        <p:blipFill>
          <a:blip r:embed="rId3">
            <a:alphaModFix/>
          </a:blip>
          <a:stretch>
            <a:fillRect/>
          </a:stretch>
        </p:blipFill>
        <p:spPr>
          <a:xfrm>
            <a:off x="350852" y="1036181"/>
            <a:ext cx="1630900" cy="815450"/>
          </a:xfrm>
          <a:prstGeom prst="rect">
            <a:avLst/>
          </a:prstGeom>
          <a:noFill/>
          <a:ln>
            <a:noFill/>
          </a:ln>
        </p:spPr>
      </p:pic>
      <p:sp>
        <p:nvSpPr>
          <p:cNvPr id="79" name="Google Shape;79;p16"/>
          <p:cNvSpPr txBox="1"/>
          <p:nvPr/>
        </p:nvSpPr>
        <p:spPr>
          <a:xfrm>
            <a:off x="543350" y="1937916"/>
            <a:ext cx="235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4343"/>
                </a:solidFill>
                <a:latin typeface="Roboto"/>
                <a:ea typeface="Roboto"/>
                <a:cs typeface="Roboto"/>
                <a:sym typeface="Roboto"/>
              </a:rPr>
              <a:t>2016</a:t>
            </a:r>
            <a:endParaRPr sz="1800" dirty="0">
              <a:solidFill>
                <a:srgbClr val="434343"/>
              </a:solidFill>
              <a:latin typeface="Roboto"/>
              <a:ea typeface="Roboto"/>
              <a:cs typeface="Roboto"/>
              <a:sym typeface="Roboto"/>
            </a:endParaRPr>
          </a:p>
          <a:p>
            <a:pPr marL="0" lvl="0" indent="0" algn="l" rtl="0">
              <a:spcBef>
                <a:spcPts val="0"/>
              </a:spcBef>
              <a:spcAft>
                <a:spcPts val="0"/>
              </a:spcAft>
              <a:buNone/>
            </a:pPr>
            <a:r>
              <a:rPr lang="en-GB" sz="1800" b="1" dirty="0">
                <a:solidFill>
                  <a:srgbClr val="434343"/>
                </a:solidFill>
                <a:latin typeface="Roboto"/>
                <a:ea typeface="Roboto"/>
                <a:cs typeface="Roboto"/>
                <a:sym typeface="Roboto"/>
              </a:rPr>
              <a:t>Software developer</a:t>
            </a:r>
            <a:endParaRPr sz="1800" b="1" dirty="0">
              <a:solidFill>
                <a:srgbClr val="434343"/>
              </a:solidFill>
              <a:latin typeface="Roboto"/>
              <a:ea typeface="Roboto"/>
              <a:cs typeface="Roboto"/>
              <a:sym typeface="Roboto"/>
            </a:endParaRPr>
          </a:p>
        </p:txBody>
      </p:sp>
      <p:cxnSp>
        <p:nvCxnSpPr>
          <p:cNvPr id="75" name="Google Shape;75;p16">
            <a:extLst>
              <a:ext uri="{C183D7F6-B498-43B3-948B-1728B52AA6E4}">
                <adec:decorative xmlns:adec="http://schemas.microsoft.com/office/drawing/2017/decorative" val="1"/>
              </a:ext>
            </a:extLst>
          </p:cNvPr>
          <p:cNvCxnSpPr>
            <a:cxnSpLocks/>
          </p:cNvCxnSpPr>
          <p:nvPr/>
        </p:nvCxnSpPr>
        <p:spPr>
          <a:xfrm>
            <a:off x="311700" y="2982613"/>
            <a:ext cx="389716" cy="0"/>
          </a:xfrm>
          <a:prstGeom prst="straightConnector1">
            <a:avLst/>
          </a:prstGeom>
          <a:noFill/>
          <a:ln w="38100" cap="flat" cmpd="sng">
            <a:solidFill>
              <a:srgbClr val="513184"/>
            </a:solidFill>
            <a:prstDash val="solid"/>
            <a:round/>
            <a:headEnd type="none" w="med" len="med"/>
            <a:tailEnd type="oval" w="med" len="med"/>
          </a:ln>
        </p:spPr>
      </p:cxnSp>
      <p:cxnSp>
        <p:nvCxnSpPr>
          <p:cNvPr id="82" name="Google Shape;82;p16">
            <a:extLst>
              <a:ext uri="{C183D7F6-B498-43B3-948B-1728B52AA6E4}">
                <adec:decorative xmlns:adec="http://schemas.microsoft.com/office/drawing/2017/decorative" val="1"/>
              </a:ext>
            </a:extLst>
          </p:cNvPr>
          <p:cNvCxnSpPr>
            <a:cxnSpLocks/>
          </p:cNvCxnSpPr>
          <p:nvPr/>
        </p:nvCxnSpPr>
        <p:spPr>
          <a:xfrm>
            <a:off x="680658" y="2982613"/>
            <a:ext cx="2757058" cy="0"/>
          </a:xfrm>
          <a:prstGeom prst="straightConnector1">
            <a:avLst/>
          </a:prstGeom>
          <a:noFill/>
          <a:ln w="38100" cap="flat" cmpd="sng">
            <a:solidFill>
              <a:srgbClr val="513184"/>
            </a:solidFill>
            <a:prstDash val="solid"/>
            <a:round/>
            <a:headEnd type="none" w="med" len="med"/>
            <a:tailEnd type="oval" w="med" len="med"/>
          </a:ln>
        </p:spPr>
      </p:cxnSp>
      <p:sp>
        <p:nvSpPr>
          <p:cNvPr id="85" name="Google Shape;85;p16"/>
          <p:cNvSpPr txBox="1"/>
          <p:nvPr/>
        </p:nvSpPr>
        <p:spPr>
          <a:xfrm>
            <a:off x="543350" y="3198407"/>
            <a:ext cx="2351700" cy="1167900"/>
          </a:xfrm>
          <a:prstGeom prst="rect">
            <a:avLst/>
          </a:prstGeom>
          <a:noFill/>
          <a:ln>
            <a:noFill/>
          </a:ln>
        </p:spPr>
        <p:txBody>
          <a:bodyPr spcFirstLastPara="1" wrap="square" lIns="91425" tIns="91425" rIns="91425" bIns="91425" anchor="t" anchorCtr="0">
            <a:noAutofit/>
          </a:bodyPr>
          <a:lstStyle/>
          <a:p>
            <a:pPr marL="64800" lvl="0" indent="-175300" algn="l" rtl="0">
              <a:spcBef>
                <a:spcPts val="0"/>
              </a:spcBef>
              <a:spcAft>
                <a:spcPts val="0"/>
              </a:spcAft>
              <a:buClr>
                <a:srgbClr val="434343"/>
              </a:buClr>
              <a:buSzPts val="1400"/>
              <a:buFont typeface="Roboto"/>
              <a:buChar char="●"/>
            </a:pPr>
            <a:r>
              <a:rPr lang="en-GB" dirty="0">
                <a:solidFill>
                  <a:srgbClr val="434343"/>
                </a:solidFill>
                <a:latin typeface="Roboto"/>
                <a:ea typeface="Roboto"/>
                <a:cs typeface="Roboto"/>
                <a:sym typeface="Roboto"/>
              </a:rPr>
              <a:t>Learn how to code so that the interface is accessible for people using it</a:t>
            </a:r>
            <a:endParaRPr dirty="0">
              <a:solidFill>
                <a:srgbClr val="434343"/>
              </a:solidFill>
              <a:latin typeface="Roboto"/>
              <a:ea typeface="Roboto"/>
              <a:cs typeface="Roboto"/>
              <a:sym typeface="Roboto"/>
            </a:endParaRPr>
          </a:p>
          <a:p>
            <a:pPr marL="64800" lvl="0" indent="-175300" algn="l" rtl="0">
              <a:spcBef>
                <a:spcPts val="1000"/>
              </a:spcBef>
              <a:spcAft>
                <a:spcPts val="1000"/>
              </a:spcAft>
              <a:buClr>
                <a:srgbClr val="434343"/>
              </a:buClr>
              <a:buSzPts val="1400"/>
              <a:buFont typeface="Roboto"/>
              <a:buChar char="●"/>
            </a:pPr>
            <a:r>
              <a:rPr lang="en-GB" dirty="0">
                <a:solidFill>
                  <a:srgbClr val="434343"/>
                </a:solidFill>
                <a:latin typeface="Roboto"/>
                <a:ea typeface="Roboto"/>
                <a:cs typeface="Roboto"/>
                <a:sym typeface="Roboto"/>
              </a:rPr>
              <a:t>Test my code, use screen readers and magnifiers</a:t>
            </a:r>
            <a:endParaRPr dirty="0">
              <a:solidFill>
                <a:srgbClr val="434343"/>
              </a:solidFill>
              <a:latin typeface="Roboto"/>
              <a:ea typeface="Roboto"/>
              <a:cs typeface="Roboto"/>
              <a:sym typeface="Roboto"/>
            </a:endParaRPr>
          </a:p>
        </p:txBody>
      </p:sp>
      <p:pic>
        <p:nvPicPr>
          <p:cNvPr id="77" name="Google Shape;77;p16" descr="Green and blue East Renfrewshire council logo"/>
          <p:cNvPicPr preferRelativeResize="0"/>
          <p:nvPr/>
        </p:nvPicPr>
        <p:blipFill>
          <a:blip r:embed="rId4">
            <a:alphaModFix/>
          </a:blip>
          <a:stretch>
            <a:fillRect/>
          </a:stretch>
        </p:blipFill>
        <p:spPr>
          <a:xfrm>
            <a:off x="3437716" y="1035533"/>
            <a:ext cx="1496232" cy="815450"/>
          </a:xfrm>
          <a:prstGeom prst="rect">
            <a:avLst/>
          </a:prstGeom>
          <a:noFill/>
          <a:ln>
            <a:noFill/>
          </a:ln>
        </p:spPr>
      </p:pic>
      <p:sp>
        <p:nvSpPr>
          <p:cNvPr id="80" name="Google Shape;80;p16"/>
          <p:cNvSpPr txBox="1"/>
          <p:nvPr/>
        </p:nvSpPr>
        <p:spPr>
          <a:xfrm>
            <a:off x="3396150" y="1859983"/>
            <a:ext cx="23517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4343"/>
                </a:solidFill>
                <a:latin typeface="Roboto"/>
                <a:ea typeface="Roboto"/>
                <a:cs typeface="Roboto"/>
                <a:sym typeface="Roboto"/>
              </a:rPr>
              <a:t>2018</a:t>
            </a:r>
            <a:endParaRPr sz="1800" dirty="0">
              <a:solidFill>
                <a:srgbClr val="434343"/>
              </a:solidFill>
              <a:latin typeface="Roboto"/>
              <a:ea typeface="Roboto"/>
              <a:cs typeface="Roboto"/>
              <a:sym typeface="Roboto"/>
            </a:endParaRPr>
          </a:p>
          <a:p>
            <a:pPr marL="0" lvl="0" indent="0" algn="l" rtl="0">
              <a:spcBef>
                <a:spcPts val="0"/>
              </a:spcBef>
              <a:spcAft>
                <a:spcPts val="0"/>
              </a:spcAft>
              <a:buNone/>
            </a:pPr>
            <a:r>
              <a:rPr lang="en-GB" sz="1800" b="1" dirty="0">
                <a:solidFill>
                  <a:srgbClr val="434343"/>
                </a:solidFill>
                <a:latin typeface="Roboto"/>
                <a:ea typeface="Roboto"/>
                <a:cs typeface="Roboto"/>
                <a:sym typeface="Roboto"/>
              </a:rPr>
              <a:t>UX designer</a:t>
            </a:r>
            <a:endParaRPr sz="1800" b="1" dirty="0">
              <a:solidFill>
                <a:srgbClr val="434343"/>
              </a:solidFill>
              <a:latin typeface="Roboto"/>
              <a:ea typeface="Roboto"/>
              <a:cs typeface="Roboto"/>
              <a:sym typeface="Roboto"/>
            </a:endParaRPr>
          </a:p>
          <a:p>
            <a:pPr marL="0" lvl="0" indent="0" algn="l" rtl="0">
              <a:spcBef>
                <a:spcPts val="0"/>
              </a:spcBef>
              <a:spcAft>
                <a:spcPts val="0"/>
              </a:spcAft>
              <a:buNone/>
            </a:pPr>
            <a:r>
              <a:rPr lang="en-GB" sz="1800" b="1" dirty="0">
                <a:solidFill>
                  <a:srgbClr val="434343"/>
                </a:solidFill>
                <a:latin typeface="Roboto"/>
                <a:ea typeface="Roboto"/>
                <a:cs typeface="Roboto"/>
                <a:sym typeface="Roboto"/>
              </a:rPr>
              <a:t>User Researcher</a:t>
            </a:r>
            <a:endParaRPr sz="1800" b="1" dirty="0">
              <a:solidFill>
                <a:srgbClr val="434343"/>
              </a:solidFill>
              <a:latin typeface="Roboto"/>
              <a:ea typeface="Roboto"/>
              <a:cs typeface="Roboto"/>
              <a:sym typeface="Roboto"/>
            </a:endParaRPr>
          </a:p>
        </p:txBody>
      </p:sp>
      <p:cxnSp>
        <p:nvCxnSpPr>
          <p:cNvPr id="83" name="Google Shape;83;p16">
            <a:extLst>
              <a:ext uri="{C183D7F6-B498-43B3-948B-1728B52AA6E4}">
                <adec:decorative xmlns:adec="http://schemas.microsoft.com/office/drawing/2017/decorative" val="1"/>
              </a:ext>
            </a:extLst>
          </p:cNvPr>
          <p:cNvCxnSpPr>
            <a:cxnSpLocks/>
          </p:cNvCxnSpPr>
          <p:nvPr/>
        </p:nvCxnSpPr>
        <p:spPr>
          <a:xfrm rot="10800000" flipH="1">
            <a:off x="3396200" y="2982613"/>
            <a:ext cx="2993700" cy="9000"/>
          </a:xfrm>
          <a:prstGeom prst="straightConnector1">
            <a:avLst/>
          </a:prstGeom>
          <a:noFill/>
          <a:ln w="38100" cap="flat" cmpd="sng">
            <a:solidFill>
              <a:srgbClr val="513184"/>
            </a:solidFill>
            <a:prstDash val="solid"/>
            <a:round/>
            <a:headEnd type="none" w="med" len="med"/>
            <a:tailEnd type="oval" w="med" len="med"/>
          </a:ln>
        </p:spPr>
      </p:cxnSp>
      <p:sp>
        <p:nvSpPr>
          <p:cNvPr id="86" name="Google Shape;86;p16"/>
          <p:cNvSpPr txBox="1"/>
          <p:nvPr/>
        </p:nvSpPr>
        <p:spPr>
          <a:xfrm>
            <a:off x="3396150" y="3198407"/>
            <a:ext cx="2351700" cy="1167900"/>
          </a:xfrm>
          <a:prstGeom prst="rect">
            <a:avLst/>
          </a:prstGeom>
          <a:noFill/>
          <a:ln>
            <a:noFill/>
          </a:ln>
        </p:spPr>
        <p:txBody>
          <a:bodyPr spcFirstLastPara="1" wrap="square" lIns="91425" tIns="91425" rIns="91425" bIns="91425" anchor="t" anchorCtr="0">
            <a:noAutofit/>
          </a:bodyPr>
          <a:lstStyle/>
          <a:p>
            <a:pPr marL="64800" lvl="0" indent="-175300" algn="l" rtl="0">
              <a:spcBef>
                <a:spcPts val="0"/>
              </a:spcBef>
              <a:spcAft>
                <a:spcPts val="0"/>
              </a:spcAft>
              <a:buClr>
                <a:srgbClr val="434343"/>
              </a:buClr>
              <a:buSzPts val="1400"/>
              <a:buFont typeface="Roboto"/>
              <a:buChar char="●"/>
            </a:pPr>
            <a:r>
              <a:rPr lang="en-GB" dirty="0">
                <a:solidFill>
                  <a:srgbClr val="434343"/>
                </a:solidFill>
                <a:latin typeface="Roboto"/>
                <a:ea typeface="Roboto"/>
                <a:cs typeface="Roboto"/>
                <a:sym typeface="Roboto"/>
              </a:rPr>
              <a:t>Use the design system correctly</a:t>
            </a:r>
            <a:endParaRPr dirty="0">
              <a:solidFill>
                <a:srgbClr val="434343"/>
              </a:solidFill>
              <a:latin typeface="Roboto"/>
              <a:ea typeface="Roboto"/>
              <a:cs typeface="Roboto"/>
              <a:sym typeface="Roboto"/>
            </a:endParaRPr>
          </a:p>
          <a:p>
            <a:pPr marL="64800" lvl="0" indent="-175300" algn="l" rtl="0">
              <a:spcBef>
                <a:spcPts val="1000"/>
              </a:spcBef>
              <a:spcAft>
                <a:spcPts val="1000"/>
              </a:spcAft>
              <a:buClr>
                <a:srgbClr val="434343"/>
              </a:buClr>
              <a:buSzPts val="1400"/>
              <a:buFont typeface="Roboto"/>
              <a:buChar char="●"/>
            </a:pPr>
            <a:r>
              <a:rPr lang="en-GB" dirty="0">
                <a:solidFill>
                  <a:srgbClr val="434343"/>
                </a:solidFill>
                <a:latin typeface="Roboto"/>
                <a:ea typeface="Roboto"/>
                <a:cs typeface="Roboto"/>
                <a:sym typeface="Roboto"/>
              </a:rPr>
              <a:t>Recruit disabled people for UR, plan more time, ensure consent works</a:t>
            </a:r>
            <a:endParaRPr dirty="0">
              <a:solidFill>
                <a:srgbClr val="434343"/>
              </a:solidFill>
              <a:latin typeface="Roboto"/>
              <a:ea typeface="Roboto"/>
              <a:cs typeface="Roboto"/>
              <a:sym typeface="Roboto"/>
            </a:endParaRPr>
          </a:p>
        </p:txBody>
      </p:sp>
      <p:pic>
        <p:nvPicPr>
          <p:cNvPr id="78" name="Google Shape;78;p16" descr="Green and blue Scottish Enterprise logo"/>
          <p:cNvPicPr preferRelativeResize="0"/>
          <p:nvPr/>
        </p:nvPicPr>
        <p:blipFill>
          <a:blip r:embed="rId5">
            <a:alphaModFix/>
          </a:blip>
          <a:stretch>
            <a:fillRect/>
          </a:stretch>
        </p:blipFill>
        <p:spPr>
          <a:xfrm>
            <a:off x="6257337" y="1203563"/>
            <a:ext cx="2206214" cy="461700"/>
          </a:xfrm>
          <a:prstGeom prst="rect">
            <a:avLst/>
          </a:prstGeom>
          <a:noFill/>
          <a:ln>
            <a:noFill/>
          </a:ln>
        </p:spPr>
      </p:pic>
      <p:sp>
        <p:nvSpPr>
          <p:cNvPr id="81" name="Google Shape;81;p16"/>
          <p:cNvSpPr txBox="1"/>
          <p:nvPr/>
        </p:nvSpPr>
        <p:spPr>
          <a:xfrm>
            <a:off x="6257337" y="1930049"/>
            <a:ext cx="235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dirty="0">
                <a:solidFill>
                  <a:srgbClr val="434343"/>
                </a:solidFill>
                <a:latin typeface="Roboto"/>
                <a:ea typeface="Roboto"/>
                <a:cs typeface="Roboto"/>
                <a:sym typeface="Roboto"/>
              </a:rPr>
              <a:t>2019</a:t>
            </a:r>
            <a:endParaRPr sz="1800" dirty="0">
              <a:solidFill>
                <a:srgbClr val="434343"/>
              </a:solidFill>
              <a:latin typeface="Roboto"/>
              <a:ea typeface="Roboto"/>
              <a:cs typeface="Roboto"/>
              <a:sym typeface="Roboto"/>
            </a:endParaRPr>
          </a:p>
          <a:p>
            <a:pPr marL="0" lvl="0" indent="0" algn="l" rtl="0">
              <a:spcBef>
                <a:spcPts val="0"/>
              </a:spcBef>
              <a:spcAft>
                <a:spcPts val="0"/>
              </a:spcAft>
              <a:buNone/>
            </a:pPr>
            <a:r>
              <a:rPr lang="en-GB" sz="1800" b="1" dirty="0">
                <a:solidFill>
                  <a:srgbClr val="434343"/>
                </a:solidFill>
                <a:latin typeface="Roboto"/>
                <a:ea typeface="Roboto"/>
                <a:cs typeface="Roboto"/>
                <a:sym typeface="Roboto"/>
              </a:rPr>
              <a:t>Service designer</a:t>
            </a:r>
            <a:endParaRPr sz="1800" b="1" dirty="0">
              <a:solidFill>
                <a:srgbClr val="434343"/>
              </a:solidFill>
              <a:latin typeface="Roboto"/>
              <a:ea typeface="Roboto"/>
              <a:cs typeface="Roboto"/>
              <a:sym typeface="Roboto"/>
            </a:endParaRPr>
          </a:p>
        </p:txBody>
      </p:sp>
      <p:cxnSp>
        <p:nvCxnSpPr>
          <p:cNvPr id="84" name="Google Shape;84;p16">
            <a:extLst>
              <a:ext uri="{C183D7F6-B498-43B3-948B-1728B52AA6E4}">
                <adec:decorative xmlns:adec="http://schemas.microsoft.com/office/drawing/2017/decorative" val="1"/>
              </a:ext>
            </a:extLst>
          </p:cNvPr>
          <p:cNvCxnSpPr>
            <a:cxnSpLocks/>
          </p:cNvCxnSpPr>
          <p:nvPr/>
        </p:nvCxnSpPr>
        <p:spPr>
          <a:xfrm>
            <a:off x="6385000" y="2982613"/>
            <a:ext cx="2078551" cy="0"/>
          </a:xfrm>
          <a:prstGeom prst="straightConnector1">
            <a:avLst/>
          </a:prstGeom>
          <a:noFill/>
          <a:ln w="38100" cap="flat" cmpd="sng">
            <a:solidFill>
              <a:srgbClr val="513184"/>
            </a:solidFill>
            <a:prstDash val="solid"/>
            <a:round/>
            <a:headEnd type="none" w="med" len="med"/>
            <a:tailEnd type="triangle" w="med" len="med"/>
          </a:ln>
        </p:spPr>
      </p:cxnSp>
      <p:sp>
        <p:nvSpPr>
          <p:cNvPr id="87" name="Google Shape;87;p16"/>
          <p:cNvSpPr txBox="1"/>
          <p:nvPr/>
        </p:nvSpPr>
        <p:spPr>
          <a:xfrm>
            <a:off x="6248950" y="3150977"/>
            <a:ext cx="2351700" cy="1167900"/>
          </a:xfrm>
          <a:prstGeom prst="rect">
            <a:avLst/>
          </a:prstGeom>
          <a:noFill/>
          <a:ln>
            <a:noFill/>
          </a:ln>
        </p:spPr>
        <p:txBody>
          <a:bodyPr spcFirstLastPara="1" wrap="square" lIns="91425" tIns="91425" rIns="91425" bIns="91425" anchor="t" anchorCtr="0">
            <a:noAutofit/>
          </a:bodyPr>
          <a:lstStyle/>
          <a:p>
            <a:pPr marL="64800" lvl="0" indent="-175300" algn="l" rtl="0">
              <a:spcBef>
                <a:spcPts val="0"/>
              </a:spcBef>
              <a:spcAft>
                <a:spcPts val="0"/>
              </a:spcAft>
              <a:buClr>
                <a:srgbClr val="434343"/>
              </a:buClr>
              <a:buSzPts val="1400"/>
              <a:buFont typeface="Roboto"/>
              <a:buChar char="●"/>
            </a:pPr>
            <a:r>
              <a:rPr lang="en-GB">
                <a:solidFill>
                  <a:srgbClr val="434343"/>
                </a:solidFill>
                <a:latin typeface="Roboto"/>
                <a:ea typeface="Roboto"/>
                <a:cs typeface="Roboto"/>
                <a:sym typeface="Roboto"/>
              </a:rPr>
              <a:t>Still one of the people going on and on about accessibility</a:t>
            </a:r>
            <a:endParaRPr>
              <a:solidFill>
                <a:srgbClr val="434343"/>
              </a:solidFill>
              <a:latin typeface="Roboto"/>
              <a:ea typeface="Roboto"/>
              <a:cs typeface="Roboto"/>
              <a:sym typeface="Roboto"/>
            </a:endParaRPr>
          </a:p>
          <a:p>
            <a:pPr marL="64800" lvl="0" indent="-175300" algn="l" rtl="0">
              <a:spcBef>
                <a:spcPts val="1000"/>
              </a:spcBef>
              <a:spcAft>
                <a:spcPts val="1000"/>
              </a:spcAft>
              <a:buClr>
                <a:srgbClr val="434343"/>
              </a:buClr>
              <a:buSzPts val="1400"/>
              <a:buFont typeface="Roboto"/>
              <a:buChar char="●"/>
            </a:pPr>
            <a:r>
              <a:rPr lang="en-GB">
                <a:solidFill>
                  <a:srgbClr val="434343"/>
                </a:solidFill>
                <a:latin typeface="Roboto"/>
                <a:ea typeface="Roboto"/>
                <a:cs typeface="Roboto"/>
                <a:sym typeface="Roboto"/>
              </a:rPr>
              <a:t>Start public speaking about it</a:t>
            </a:r>
            <a:endParaRPr>
              <a:solidFill>
                <a:srgbClr val="434343"/>
              </a:solidFill>
              <a:latin typeface="Roboto"/>
              <a:ea typeface="Roboto"/>
              <a:cs typeface="Roboto"/>
              <a:sym typeface="Robo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341"/>
        <p:cNvGrpSpPr/>
        <p:nvPr/>
      </p:nvGrpSpPr>
      <p:grpSpPr>
        <a:xfrm>
          <a:off x="0" y="0"/>
          <a:ext cx="0" cy="0"/>
          <a:chOff x="0" y="0"/>
          <a:chExt cx="0" cy="0"/>
        </a:xfrm>
      </p:grpSpPr>
      <p:sp>
        <p:nvSpPr>
          <p:cNvPr id="342" name="Google Shape;342;p52"/>
          <p:cNvSpPr txBox="1">
            <a:spLocks noGrp="1"/>
          </p:cNvSpPr>
          <p:nvPr>
            <p:ph type="title"/>
          </p:nvPr>
        </p:nvSpPr>
        <p:spPr>
          <a:xfrm>
            <a:off x="172350" y="259675"/>
            <a:ext cx="8708700" cy="4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a:solidFill>
                  <a:schemeClr val="lt1"/>
                </a:solidFill>
              </a:rPr>
              <a:t>Example: Turning the service map visual into a deck (2)</a:t>
            </a:r>
            <a:endParaRPr sz="2600" b="0">
              <a:solidFill>
                <a:schemeClr val="lt1"/>
              </a:solidFill>
              <a:latin typeface="Roboto Black"/>
              <a:ea typeface="Roboto Black"/>
              <a:cs typeface="Roboto Black"/>
              <a:sym typeface="Roboto Black"/>
            </a:endParaRPr>
          </a:p>
        </p:txBody>
      </p:sp>
      <p:pic>
        <p:nvPicPr>
          <p:cNvPr id="343" name="Google Shape;343;p52" descr="mini section slide saying: linear part of the service"/>
          <p:cNvPicPr preferRelativeResize="0"/>
          <p:nvPr/>
        </p:nvPicPr>
        <p:blipFill>
          <a:blip r:embed="rId3">
            <a:alphaModFix/>
          </a:blip>
          <a:stretch>
            <a:fillRect/>
          </a:stretch>
        </p:blipFill>
        <p:spPr>
          <a:xfrm>
            <a:off x="244024" y="986925"/>
            <a:ext cx="2696013" cy="1596025"/>
          </a:xfrm>
          <a:prstGeom prst="rect">
            <a:avLst/>
          </a:prstGeom>
          <a:noFill/>
          <a:ln>
            <a:noFill/>
          </a:ln>
        </p:spPr>
      </p:pic>
      <p:pic>
        <p:nvPicPr>
          <p:cNvPr id="344" name="Google Shape;344;p52" descr="mini section slide with the name of the stage as a heading, a text description of the sequence of tasks and event by different actors. There is circle with a percentage and a text, a grey box for a high level description and a pinkish box for the touchpoint, channels, and systems involved"/>
          <p:cNvPicPr preferRelativeResize="0"/>
          <p:nvPr/>
        </p:nvPicPr>
        <p:blipFill>
          <a:blip r:embed="rId4">
            <a:alphaModFix/>
          </a:blip>
          <a:stretch>
            <a:fillRect/>
          </a:stretch>
        </p:blipFill>
        <p:spPr>
          <a:xfrm>
            <a:off x="3223976" y="986924"/>
            <a:ext cx="5485684" cy="3426065"/>
          </a:xfrm>
          <a:prstGeom prst="rect">
            <a:avLst/>
          </a:prstGeom>
          <a:noFill/>
          <a:ln>
            <a:noFill/>
          </a:ln>
        </p:spPr>
      </p:pic>
      <p:pic>
        <p:nvPicPr>
          <p:cNvPr id="345" name="Google Shape;345;p52" descr="mini section slide saying:extra stage that might happen"/>
          <p:cNvPicPr preferRelativeResize="0"/>
          <p:nvPr/>
        </p:nvPicPr>
        <p:blipFill>
          <a:blip r:embed="rId5">
            <a:alphaModFix/>
          </a:blip>
          <a:stretch>
            <a:fillRect/>
          </a:stretch>
        </p:blipFill>
        <p:spPr>
          <a:xfrm>
            <a:off x="244028" y="2816977"/>
            <a:ext cx="2696000" cy="1596013"/>
          </a:xfrm>
          <a:prstGeom prst="rect">
            <a:avLst/>
          </a:prstGeom>
          <a:noFill/>
          <a:ln>
            <a:noFill/>
          </a:ln>
        </p:spPr>
      </p:pic>
      <p:pic>
        <p:nvPicPr>
          <p:cNvPr id="346" name="Google Shape;346;p52" descr="final mini slide saying we welcome your feedback - and how to contact - thank you"/>
          <p:cNvPicPr preferRelativeResize="0"/>
          <p:nvPr/>
        </p:nvPicPr>
        <p:blipFill>
          <a:blip r:embed="rId6">
            <a:alphaModFix/>
          </a:blip>
          <a:stretch>
            <a:fillRect/>
          </a:stretch>
        </p:blipFill>
        <p:spPr>
          <a:xfrm>
            <a:off x="4184098" y="3287812"/>
            <a:ext cx="2696000" cy="159601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3"/>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Pros and cons of alternative formats</a:t>
            </a:r>
            <a:endParaRPr sz="3600" b="0">
              <a:solidFill>
                <a:srgbClr val="513184"/>
              </a:solidFill>
              <a:latin typeface="Roboto Black"/>
              <a:ea typeface="Roboto Black"/>
              <a:cs typeface="Roboto Black"/>
              <a:sym typeface="Roboto Black"/>
            </a:endParaRPr>
          </a:p>
        </p:txBody>
      </p:sp>
      <p:sp>
        <p:nvSpPr>
          <p:cNvPr id="352" name="Google Shape;352;p53"/>
          <p:cNvSpPr txBox="1">
            <a:spLocks noGrp="1"/>
          </p:cNvSpPr>
          <p:nvPr>
            <p:ph type="body" idx="1"/>
          </p:nvPr>
        </p:nvSpPr>
        <p:spPr>
          <a:xfrm>
            <a:off x="311700" y="1223325"/>
            <a:ext cx="8520600" cy="33456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time consuming</a:t>
            </a:r>
            <a:endParaRPr/>
          </a:p>
          <a:p>
            <a:pPr marL="457200" lvl="0" indent="-355600" algn="l" rtl="0">
              <a:lnSpc>
                <a:spcPct val="115000"/>
              </a:lnSpc>
              <a:spcBef>
                <a:spcPts val="2000"/>
              </a:spcBef>
              <a:spcAft>
                <a:spcPts val="0"/>
              </a:spcAft>
              <a:buSzPts val="2000"/>
              <a:buChar char="●"/>
            </a:pPr>
            <a:r>
              <a:rPr lang="en-GB"/>
              <a:t>need to maintain two formats</a:t>
            </a:r>
            <a:endParaRPr/>
          </a:p>
          <a:p>
            <a:pPr marL="0" lvl="0" indent="0" algn="l" rtl="0">
              <a:lnSpc>
                <a:spcPct val="115000"/>
              </a:lnSpc>
              <a:spcBef>
                <a:spcPts val="2000"/>
              </a:spcBef>
              <a:spcAft>
                <a:spcPts val="0"/>
              </a:spcAft>
              <a:buNone/>
            </a:pPr>
            <a:r>
              <a:rPr lang="en-GB"/>
              <a:t>→ more feedback and engagement from people who are not designers</a:t>
            </a:r>
            <a:endParaRPr/>
          </a:p>
          <a:p>
            <a:pPr marL="0" lvl="0" indent="0" algn="l" rtl="0">
              <a:lnSpc>
                <a:spcPct val="115000"/>
              </a:lnSpc>
              <a:spcBef>
                <a:spcPts val="2000"/>
              </a:spcBef>
              <a:spcAft>
                <a:spcPts val="0"/>
              </a:spcAft>
              <a:buNone/>
            </a:pPr>
            <a:r>
              <a:rPr lang="en-GB"/>
              <a:t>→ improve my mapping</a:t>
            </a:r>
            <a:endParaRPr/>
          </a:p>
          <a:p>
            <a:pPr marL="0" lvl="0" indent="0" algn="l" rtl="0">
              <a:lnSpc>
                <a:spcPct val="115000"/>
              </a:lnSpc>
              <a:spcBef>
                <a:spcPts val="2000"/>
              </a:spcBef>
              <a:spcAft>
                <a:spcPts val="2000"/>
              </a:spcAft>
              <a:buNone/>
            </a:pPr>
            <a:r>
              <a:rPr lang="en-GB"/>
              <a:t>→ this is accessible for people who are colour blind, visually impaired and for some neurodivergent type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13184"/>
        </a:solidFill>
        <a:effectLst/>
      </p:bgPr>
    </p:bg>
    <p:spTree>
      <p:nvGrpSpPr>
        <p:cNvPr id="1" name="Shape 356"/>
        <p:cNvGrpSpPr/>
        <p:nvPr/>
      </p:nvGrpSpPr>
      <p:grpSpPr>
        <a:xfrm>
          <a:off x="0" y="0"/>
          <a:ext cx="0" cy="0"/>
          <a:chOff x="0" y="0"/>
          <a:chExt cx="0" cy="0"/>
        </a:xfrm>
      </p:grpSpPr>
      <p:sp>
        <p:nvSpPr>
          <p:cNvPr id="357" name="Google Shape;357;p54"/>
          <p:cNvSpPr txBox="1">
            <a:spLocks noGrp="1"/>
          </p:cNvSpPr>
          <p:nvPr>
            <p:ph type="title"/>
          </p:nvPr>
        </p:nvSpPr>
        <p:spPr>
          <a:xfrm>
            <a:off x="311700" y="1929800"/>
            <a:ext cx="7678200" cy="10629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a:solidFill>
                  <a:srgbClr val="FCFAF7"/>
                </a:solidFill>
              </a:rPr>
              <a:t>Designing together </a:t>
            </a:r>
            <a:endParaRPr sz="4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513184"/>
                </a:solidFill>
              </a:rPr>
              <a:t>But there are no disabled people in my team </a:t>
            </a:r>
            <a:endParaRPr>
              <a:solidFill>
                <a:srgbClr val="513184"/>
              </a:solidFill>
            </a:endParaRPr>
          </a:p>
        </p:txBody>
      </p:sp>
      <p:sp>
        <p:nvSpPr>
          <p:cNvPr id="365" name="Google Shape;365;p55"/>
          <p:cNvSpPr txBox="1"/>
          <p:nvPr/>
        </p:nvSpPr>
        <p:spPr>
          <a:xfrm>
            <a:off x="398950" y="1157150"/>
            <a:ext cx="6602700" cy="4926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GB" sz="2000">
                <a:solidFill>
                  <a:srgbClr val="434343"/>
                </a:solidFill>
                <a:latin typeface="Roboto"/>
                <a:ea typeface="Roboto"/>
                <a:cs typeface="Roboto"/>
                <a:sym typeface="Roboto"/>
              </a:rPr>
              <a:t>→ many disabilities are not visible</a:t>
            </a:r>
            <a:endParaRPr/>
          </a:p>
        </p:txBody>
      </p:sp>
      <p:sp>
        <p:nvSpPr>
          <p:cNvPr id="364" name="Google Shape;364;p55"/>
          <p:cNvSpPr/>
          <p:nvPr/>
        </p:nvSpPr>
        <p:spPr>
          <a:xfrm>
            <a:off x="398950" y="2272160"/>
            <a:ext cx="6106500" cy="1320900"/>
          </a:xfrm>
          <a:prstGeom prst="roundRect">
            <a:avLst>
              <a:gd name="adj" fmla="val 16667"/>
            </a:avLst>
          </a:prstGeom>
          <a:solidFill>
            <a:srgbClr val="FFF2CC"/>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GB" sz="2000">
                <a:solidFill>
                  <a:srgbClr val="513184"/>
                </a:solidFill>
                <a:latin typeface="Roboto Black"/>
                <a:ea typeface="Roboto Black"/>
                <a:cs typeface="Roboto Black"/>
                <a:sym typeface="Roboto Black"/>
              </a:rPr>
              <a:t>Neurodivergence in tech / creative industry:</a:t>
            </a:r>
            <a:endParaRPr sz="2000">
              <a:solidFill>
                <a:srgbClr val="513184"/>
              </a:solidFill>
              <a:latin typeface="Roboto Black"/>
              <a:ea typeface="Roboto Black"/>
              <a:cs typeface="Roboto Black"/>
              <a:sym typeface="Roboto Black"/>
            </a:endParaRPr>
          </a:p>
          <a:p>
            <a:pPr marL="0" lvl="0" indent="0" algn="l" rtl="0">
              <a:lnSpc>
                <a:spcPct val="100000"/>
              </a:lnSpc>
              <a:spcBef>
                <a:spcPts val="1000"/>
              </a:spcBef>
              <a:spcAft>
                <a:spcPts val="0"/>
              </a:spcAft>
              <a:buNone/>
            </a:pPr>
            <a:r>
              <a:rPr lang="en-GB" sz="2000">
                <a:solidFill>
                  <a:srgbClr val="513184"/>
                </a:solidFill>
                <a:latin typeface="Roboto Black"/>
                <a:ea typeface="Roboto Black"/>
                <a:cs typeface="Roboto Black"/>
                <a:sym typeface="Roboto Black"/>
              </a:rPr>
              <a:t>→ over 20%  - probably up to 50%</a:t>
            </a:r>
            <a:endParaRPr>
              <a:solidFill>
                <a:srgbClr val="513184"/>
              </a:solidFill>
              <a:latin typeface="Roboto Black"/>
              <a:ea typeface="Roboto Black"/>
              <a:cs typeface="Roboto Black"/>
              <a:sym typeface="Roboto Black"/>
            </a:endParaRPr>
          </a:p>
        </p:txBody>
      </p:sp>
      <p:sp>
        <p:nvSpPr>
          <p:cNvPr id="363" name="Google Shape;363;p55"/>
          <p:cNvSpPr txBox="1"/>
          <p:nvPr/>
        </p:nvSpPr>
        <p:spPr>
          <a:xfrm>
            <a:off x="398950" y="3740050"/>
            <a:ext cx="8520600" cy="989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None/>
            </a:pPr>
            <a:r>
              <a:rPr lang="en-GB" sz="2000">
                <a:solidFill>
                  <a:srgbClr val="434343"/>
                </a:solidFill>
                <a:latin typeface="Roboto"/>
                <a:ea typeface="Roboto"/>
                <a:cs typeface="Roboto"/>
                <a:sym typeface="Roboto"/>
              </a:rPr>
              <a:t>→ people sometimes don’t declare their disability</a:t>
            </a:r>
            <a:endParaRPr sz="2000">
              <a:solidFill>
                <a:srgbClr val="434343"/>
              </a:solidFill>
              <a:latin typeface="Roboto"/>
              <a:ea typeface="Roboto"/>
              <a:cs typeface="Roboto"/>
              <a:sym typeface="Roboto"/>
            </a:endParaRPr>
          </a:p>
          <a:p>
            <a:pPr marL="0" lvl="0" indent="0" algn="l" rtl="0">
              <a:lnSpc>
                <a:spcPct val="150000"/>
              </a:lnSpc>
              <a:spcBef>
                <a:spcPts val="1200"/>
              </a:spcBef>
              <a:spcAft>
                <a:spcPts val="1200"/>
              </a:spcAft>
              <a:buNone/>
            </a:pPr>
            <a:endParaRPr sz="2000">
              <a:solidFill>
                <a:srgbClr val="434343"/>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513184"/>
                </a:solidFill>
              </a:rPr>
              <a:t>Things can change</a:t>
            </a:r>
            <a:endParaRPr>
              <a:solidFill>
                <a:srgbClr val="513184"/>
              </a:solidFill>
            </a:endParaRPr>
          </a:p>
        </p:txBody>
      </p:sp>
      <p:sp>
        <p:nvSpPr>
          <p:cNvPr id="370" name="Google Shape;370;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200000"/>
              </a:lnSpc>
              <a:spcBef>
                <a:spcPts val="1200"/>
              </a:spcBef>
              <a:spcAft>
                <a:spcPts val="0"/>
              </a:spcAft>
              <a:buSzPts val="2000"/>
              <a:buChar char="●"/>
            </a:pPr>
            <a:r>
              <a:rPr lang="en-GB" dirty="0"/>
              <a:t>actual employees can become disabled </a:t>
            </a:r>
            <a:endParaRPr dirty="0"/>
          </a:p>
          <a:p>
            <a:pPr marL="457200" lvl="0" indent="-355600" algn="l" rtl="0">
              <a:lnSpc>
                <a:spcPct val="200000"/>
              </a:lnSpc>
              <a:spcBef>
                <a:spcPts val="0"/>
              </a:spcBef>
              <a:spcAft>
                <a:spcPts val="0"/>
              </a:spcAft>
              <a:buSzPts val="2000"/>
              <a:buChar char="●"/>
            </a:pPr>
            <a:r>
              <a:rPr lang="en-GB" dirty="0"/>
              <a:t>a new joiner might be disabled</a:t>
            </a:r>
            <a:endParaRPr dirty="0"/>
          </a:p>
          <a:p>
            <a:pPr marL="0" lvl="0" indent="0" algn="l" rtl="0">
              <a:lnSpc>
                <a:spcPct val="115000"/>
              </a:lnSpc>
              <a:spcBef>
                <a:spcPts val="1200"/>
              </a:spcBef>
              <a:spcAft>
                <a:spcPts val="1200"/>
              </a:spcAft>
              <a:buNone/>
            </a:pPr>
            <a:endParaRPr lang="en-GB" b="1" dirty="0"/>
          </a:p>
          <a:p>
            <a:pPr marL="0" lvl="0" indent="0" algn="l" rtl="0">
              <a:lnSpc>
                <a:spcPct val="115000"/>
              </a:lnSpc>
              <a:spcBef>
                <a:spcPts val="1200"/>
              </a:spcBef>
              <a:spcAft>
                <a:spcPts val="1200"/>
              </a:spcAft>
              <a:buNone/>
            </a:pPr>
            <a:r>
              <a:rPr lang="en-GB" b="1" dirty="0"/>
              <a:t>→ Make sure your systems, processes and practice are accessible for all</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Creating a safe space</a:t>
            </a:r>
            <a:endParaRPr>
              <a:solidFill>
                <a:srgbClr val="513184"/>
              </a:solidFill>
            </a:endParaRPr>
          </a:p>
        </p:txBody>
      </p:sp>
      <p:sp>
        <p:nvSpPr>
          <p:cNvPr id="376" name="Google Shape;376;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Do not force people to disclose a disability or medical condition</a:t>
            </a:r>
            <a:endParaRPr/>
          </a:p>
          <a:p>
            <a:pPr marL="0" lvl="0" indent="0" algn="l" rtl="0">
              <a:spcBef>
                <a:spcPts val="1200"/>
              </a:spcBef>
              <a:spcAft>
                <a:spcPts val="0"/>
              </a:spcAft>
              <a:buNone/>
            </a:pPr>
            <a:r>
              <a:rPr lang="en-GB" b="1"/>
              <a:t>→ offer help for everyone</a:t>
            </a:r>
            <a:endParaRPr b="1"/>
          </a:p>
          <a:p>
            <a:pPr marL="0" lvl="0" indent="0" algn="l" rtl="0">
              <a:spcBef>
                <a:spcPts val="1200"/>
              </a:spcBef>
              <a:spcAft>
                <a:spcPts val="0"/>
              </a:spcAft>
              <a:buNone/>
            </a:pPr>
            <a:r>
              <a:rPr lang="en-GB"/>
              <a:t>Instead of providing accommodations for disabled people</a:t>
            </a:r>
            <a:endParaRPr/>
          </a:p>
          <a:p>
            <a:pPr marL="0" lvl="0" indent="0" algn="l" rtl="0">
              <a:spcBef>
                <a:spcPts val="1200"/>
              </a:spcBef>
              <a:spcAft>
                <a:spcPts val="0"/>
              </a:spcAft>
              <a:buNone/>
            </a:pPr>
            <a:r>
              <a:rPr lang="en-GB" b="1"/>
              <a:t>→ offer various options to all</a:t>
            </a:r>
            <a:endParaRPr b="1"/>
          </a:p>
          <a:p>
            <a:pPr marL="0" lvl="0" indent="0" algn="l" rtl="0">
              <a:spcBef>
                <a:spcPts val="1200"/>
              </a:spcBef>
              <a:spcAft>
                <a:spcPts val="0"/>
              </a:spcAft>
              <a:buNone/>
            </a:pPr>
            <a:endParaRPr sz="1200"/>
          </a:p>
          <a:p>
            <a:pPr marL="0" lvl="0" indent="0" algn="l" rtl="0">
              <a:spcBef>
                <a:spcPts val="1200"/>
              </a:spcBef>
              <a:spcAft>
                <a:spcPts val="1200"/>
              </a:spcAft>
              <a:buNone/>
            </a:pPr>
            <a:r>
              <a:rPr lang="en-GB"/>
              <a:t>Invite for feedback and allow people to reach out privately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Google Shape;383;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513184"/>
                </a:solidFill>
              </a:rPr>
              <a:t>Don’t assume you know what is best</a:t>
            </a:r>
            <a:endParaRPr dirty="0">
              <a:solidFill>
                <a:srgbClr val="513184"/>
              </a:solidFill>
            </a:endParaRPr>
          </a:p>
        </p:txBody>
      </p:sp>
      <p:sp>
        <p:nvSpPr>
          <p:cNvPr id="382" name="Google Shape;382;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t>People don’t have the same needs even if they have the same condition and needs vary in different contexts.</a:t>
            </a:r>
            <a:endParaRPr dirty="0"/>
          </a:p>
          <a:p>
            <a:pPr marL="457200" lvl="0" indent="-355600" algn="l" rtl="0">
              <a:spcBef>
                <a:spcPts val="1200"/>
              </a:spcBef>
              <a:spcAft>
                <a:spcPts val="0"/>
              </a:spcAft>
              <a:buSzPts val="2000"/>
              <a:buChar char="●"/>
            </a:pPr>
            <a:r>
              <a:rPr lang="en-GB" dirty="0"/>
              <a:t>always best to ask what would help</a:t>
            </a:r>
            <a:endParaRPr dirty="0"/>
          </a:p>
          <a:p>
            <a:pPr marL="457200" lvl="0" indent="-355600" algn="l" rtl="0">
              <a:spcBef>
                <a:spcPts val="1000"/>
              </a:spcBef>
              <a:spcAft>
                <a:spcPts val="0"/>
              </a:spcAft>
              <a:buSzPts val="2000"/>
              <a:buChar char="●"/>
            </a:pPr>
            <a:r>
              <a:rPr lang="en-GB" dirty="0"/>
              <a:t>have that discussion with the person</a:t>
            </a:r>
            <a:endParaRPr dirty="0"/>
          </a:p>
          <a:p>
            <a:pPr marL="457200" lvl="0" indent="-355600" algn="l" rtl="0">
              <a:spcBef>
                <a:spcPts val="1000"/>
              </a:spcBef>
              <a:spcAft>
                <a:spcPts val="0"/>
              </a:spcAft>
              <a:buSzPts val="2000"/>
              <a:buChar char="●"/>
            </a:pPr>
            <a:r>
              <a:rPr lang="en-GB" dirty="0"/>
              <a:t>do not assume you’re doing the right thing</a:t>
            </a:r>
            <a:endParaRPr dirty="0"/>
          </a:p>
          <a:p>
            <a:pPr marL="0" lvl="0" indent="0" algn="l" rtl="0">
              <a:spcBef>
                <a:spcPts val="1000"/>
              </a:spcBef>
              <a:spcAft>
                <a:spcPts val="1200"/>
              </a:spcAft>
              <a:buNone/>
            </a:pP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 name="Title 2">
            <a:extLst>
              <a:ext uri="{FF2B5EF4-FFF2-40B4-BE49-F238E27FC236}">
                <a16:creationId xmlns:a16="http://schemas.microsoft.com/office/drawing/2014/main" id="{3A836C34-AA74-DDFC-A7AB-0A6C8FE05A62}"/>
              </a:ext>
            </a:extLst>
          </p:cNvPr>
          <p:cNvSpPr>
            <a:spLocks noGrp="1"/>
          </p:cNvSpPr>
          <p:nvPr>
            <p:ph type="title"/>
          </p:nvPr>
        </p:nvSpPr>
        <p:spPr/>
        <p:txBody>
          <a:bodyPr>
            <a:normAutofit fontScale="90000"/>
          </a:bodyPr>
          <a:lstStyle/>
          <a:p>
            <a:pPr lvl="0"/>
            <a:r>
              <a:rPr lang="en-GB" dirty="0">
                <a:solidFill>
                  <a:srgbClr val="513184"/>
                </a:solidFill>
              </a:rPr>
              <a:t>Manual of me</a:t>
            </a:r>
          </a:p>
        </p:txBody>
      </p:sp>
      <p:sp>
        <p:nvSpPr>
          <p:cNvPr id="389" name="Google Shape;389;p59"/>
          <p:cNvSpPr txBox="1"/>
          <p:nvPr/>
        </p:nvSpPr>
        <p:spPr>
          <a:xfrm>
            <a:off x="311700" y="1350175"/>
            <a:ext cx="4523100" cy="32190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help you tell others what you need</a:t>
            </a:r>
            <a:endParaRPr sz="2000">
              <a:solidFill>
                <a:srgbClr val="434343"/>
              </a:solidFill>
              <a:latin typeface="Roboto"/>
              <a:ea typeface="Roboto"/>
              <a:cs typeface="Roboto"/>
              <a:sym typeface="Roboto"/>
            </a:endParaRPr>
          </a:p>
          <a:p>
            <a:pPr marL="457200" lvl="0" indent="0" algn="l" rtl="0">
              <a:lnSpc>
                <a:spcPct val="115000"/>
              </a:lnSpc>
              <a:spcBef>
                <a:spcPts val="0"/>
              </a:spcBef>
              <a:spcAft>
                <a:spcPts val="0"/>
              </a:spcAft>
              <a:buNone/>
            </a:pPr>
            <a:endParaRPr sz="2000">
              <a:solidFill>
                <a:srgbClr val="434343"/>
              </a:solidFill>
              <a:latin typeface="Roboto"/>
              <a:ea typeface="Roboto"/>
              <a:cs typeface="Roboto"/>
              <a:sym typeface="Roboto"/>
            </a:endParaRPr>
          </a:p>
          <a:p>
            <a:pPr marL="457200" lvl="0" indent="-355600" algn="l" rtl="0">
              <a:lnSpc>
                <a:spcPct val="115000"/>
              </a:lnSpc>
              <a:spcBef>
                <a:spcPts val="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learn about what other people in your team needs</a:t>
            </a:r>
            <a:endParaRPr sz="2000">
              <a:solidFill>
                <a:srgbClr val="434343"/>
              </a:solidFill>
              <a:latin typeface="Roboto"/>
              <a:ea typeface="Roboto"/>
              <a:cs typeface="Roboto"/>
              <a:sym typeface="Roboto"/>
            </a:endParaRPr>
          </a:p>
        </p:txBody>
      </p:sp>
      <p:sp>
        <p:nvSpPr>
          <p:cNvPr id="391" name="Google Shape;391;p59"/>
          <p:cNvSpPr/>
          <p:nvPr/>
        </p:nvSpPr>
        <p:spPr>
          <a:xfrm>
            <a:off x="465900" y="3211100"/>
            <a:ext cx="3516000" cy="1034700"/>
          </a:xfrm>
          <a:prstGeom prst="wedgeRectCallout">
            <a:avLst>
              <a:gd name="adj1" fmla="val 33642"/>
              <a:gd name="adj2" fmla="val 84867"/>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GB" sz="2000">
                <a:solidFill>
                  <a:srgbClr val="513184"/>
                </a:solidFill>
                <a:latin typeface="Roboto"/>
                <a:ea typeface="Roboto"/>
                <a:cs typeface="Roboto"/>
                <a:sym typeface="Roboto"/>
              </a:rPr>
              <a:t>Do not make people share more than they are willing to</a:t>
            </a:r>
            <a:endParaRPr sz="2000">
              <a:solidFill>
                <a:srgbClr val="513184"/>
              </a:solidFill>
              <a:latin typeface="Roboto"/>
              <a:ea typeface="Roboto"/>
              <a:cs typeface="Roboto"/>
              <a:sym typeface="Roboto"/>
            </a:endParaRPr>
          </a:p>
        </p:txBody>
      </p:sp>
      <p:sp>
        <p:nvSpPr>
          <p:cNvPr id="388" name="Google Shape;388;p59"/>
          <p:cNvSpPr txBox="1">
            <a:spLocks noGrp="1"/>
          </p:cNvSpPr>
          <p:nvPr>
            <p:ph type="body" idx="1"/>
          </p:nvPr>
        </p:nvSpPr>
        <p:spPr>
          <a:xfrm>
            <a:off x="5069425" y="0"/>
            <a:ext cx="4074600" cy="5143500"/>
          </a:xfrm>
          <a:prstGeom prst="rect">
            <a:avLst/>
          </a:prstGeom>
          <a:solidFill>
            <a:srgbClr val="513184"/>
          </a:solid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lt1"/>
              </a:solidFill>
            </a:endParaRPr>
          </a:p>
          <a:p>
            <a:pPr marL="0" lvl="0" indent="0" algn="l" rtl="0">
              <a:lnSpc>
                <a:spcPct val="200000"/>
              </a:lnSpc>
              <a:spcBef>
                <a:spcPts val="1200"/>
              </a:spcBef>
              <a:spcAft>
                <a:spcPts val="0"/>
              </a:spcAft>
              <a:buNone/>
            </a:pPr>
            <a:r>
              <a:rPr lang="en-GB" b="1">
                <a:solidFill>
                  <a:schemeClr val="lt1"/>
                </a:solidFill>
              </a:rPr>
              <a:t>Examples of sections:</a:t>
            </a:r>
            <a:endParaRPr b="1">
              <a:solidFill>
                <a:schemeClr val="lt1"/>
              </a:solidFill>
            </a:endParaRPr>
          </a:p>
          <a:p>
            <a:pPr marL="457200" lvl="0" indent="-355600" algn="l" rtl="0">
              <a:lnSpc>
                <a:spcPct val="115000"/>
              </a:lnSpc>
              <a:spcBef>
                <a:spcPts val="1200"/>
              </a:spcBef>
              <a:spcAft>
                <a:spcPts val="0"/>
              </a:spcAft>
              <a:buClr>
                <a:schemeClr val="lt1"/>
              </a:buClr>
              <a:buSzPts val="2000"/>
              <a:buChar char="●"/>
            </a:pPr>
            <a:r>
              <a:rPr lang="en-GB">
                <a:solidFill>
                  <a:schemeClr val="lt1"/>
                </a:solidFill>
              </a:rPr>
              <a:t>condition I like to work in</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time and hours I like to work</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best way to communicate with me or provide feedback</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things I’m good at</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things I might need help with</a:t>
            </a:r>
            <a:endParaRPr>
              <a:solidFill>
                <a:schemeClr val="lt1"/>
              </a:solidFill>
            </a:endParaRPr>
          </a:p>
          <a:p>
            <a:pPr marL="457200" lvl="0" indent="-355600" algn="l" rtl="0">
              <a:lnSpc>
                <a:spcPct val="115000"/>
              </a:lnSpc>
              <a:spcBef>
                <a:spcPts val="1000"/>
              </a:spcBef>
              <a:spcAft>
                <a:spcPts val="0"/>
              </a:spcAft>
              <a:buClr>
                <a:schemeClr val="lt1"/>
              </a:buClr>
              <a:buSzPts val="2000"/>
              <a:buChar char="●"/>
            </a:pPr>
            <a:r>
              <a:rPr lang="en-GB">
                <a:solidFill>
                  <a:schemeClr val="lt1"/>
                </a:solidFill>
              </a:rPr>
              <a:t>how I like to be helped</a:t>
            </a:r>
            <a:endParaRPr>
              <a:solidFill>
                <a:schemeClr val="lt1"/>
              </a:solidFill>
            </a:endParaRPr>
          </a:p>
          <a:p>
            <a:pPr marL="0" lvl="0" indent="0" algn="l" rtl="0">
              <a:spcBef>
                <a:spcPts val="1000"/>
              </a:spcBef>
              <a:spcAft>
                <a:spcPts val="1200"/>
              </a:spcAft>
              <a:buNone/>
            </a:pPr>
            <a:endParaRPr>
              <a:solidFill>
                <a:schemeClr val="lt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Organising - hosting a meeting / workshop</a:t>
            </a:r>
            <a:endParaRPr>
              <a:solidFill>
                <a:srgbClr val="513184"/>
              </a:solidFill>
            </a:endParaRPr>
          </a:p>
        </p:txBody>
      </p:sp>
      <p:sp>
        <p:nvSpPr>
          <p:cNvPr id="396" name="Google Shape;396;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GB"/>
              <a:t>before the session: set expectations, provide an agenda, do it again at the start of the actual session</a:t>
            </a:r>
            <a:endParaRPr/>
          </a:p>
          <a:p>
            <a:pPr marL="457200" lvl="0" indent="-355600" algn="l" rtl="0">
              <a:lnSpc>
                <a:spcPct val="115000"/>
              </a:lnSpc>
              <a:spcBef>
                <a:spcPts val="1500"/>
              </a:spcBef>
              <a:spcAft>
                <a:spcPts val="0"/>
              </a:spcAft>
              <a:buSzPts val="2000"/>
              <a:buChar char="●"/>
            </a:pPr>
            <a:r>
              <a:rPr lang="en-GB"/>
              <a:t>invite people to tell you if this might not work for them</a:t>
            </a:r>
            <a:endParaRPr/>
          </a:p>
          <a:p>
            <a:pPr marL="457200" lvl="0" indent="-355600" algn="l" rtl="0">
              <a:lnSpc>
                <a:spcPct val="115000"/>
              </a:lnSpc>
              <a:spcBef>
                <a:spcPts val="1500"/>
              </a:spcBef>
              <a:spcAft>
                <a:spcPts val="0"/>
              </a:spcAft>
              <a:buSzPts val="2000"/>
              <a:buChar char="●"/>
            </a:pPr>
            <a:r>
              <a:rPr lang="en-GB"/>
              <a:t>if using online tools like Mural or Miro, plan for an alternative</a:t>
            </a:r>
            <a:endParaRPr/>
          </a:p>
          <a:p>
            <a:pPr marL="457200" lvl="0" indent="-355600" algn="l" rtl="0">
              <a:lnSpc>
                <a:spcPct val="115000"/>
              </a:lnSpc>
              <a:spcBef>
                <a:spcPts val="1500"/>
              </a:spcBef>
              <a:spcAft>
                <a:spcPts val="0"/>
              </a:spcAft>
              <a:buSzPts val="2000"/>
              <a:buChar char="●"/>
            </a:pPr>
            <a:r>
              <a:rPr lang="en-GB"/>
              <a:t>if over an hour → plan for a break and stick to it</a:t>
            </a:r>
            <a:endParaRPr/>
          </a:p>
          <a:p>
            <a:pPr marL="457200" lvl="0" indent="-355600" algn="l" rtl="0">
              <a:lnSpc>
                <a:spcPct val="115000"/>
              </a:lnSpc>
              <a:spcBef>
                <a:spcPts val="1500"/>
              </a:spcBef>
              <a:spcAft>
                <a:spcPts val="1500"/>
              </a:spcAft>
              <a:buSzPts val="2000"/>
              <a:buChar char="●"/>
            </a:pPr>
            <a:r>
              <a:rPr lang="en-GB"/>
              <a:t>repeat the question someone asked before answering unless you’re sure everyone has heard/seen it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3" name="Google Shape;403;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Presenting during a meeting</a:t>
            </a:r>
            <a:endParaRPr>
              <a:solidFill>
                <a:srgbClr val="513184"/>
              </a:solidFill>
            </a:endParaRPr>
          </a:p>
        </p:txBody>
      </p:sp>
      <p:sp>
        <p:nvSpPr>
          <p:cNvPr id="402" name="Google Shape;402;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share your slides at the start of a presentation or in your invite</a:t>
            </a:r>
            <a:endParaRPr/>
          </a:p>
          <a:p>
            <a:pPr marL="457200" lvl="0" indent="-355600" algn="l" rtl="0">
              <a:spcBef>
                <a:spcPts val="1000"/>
              </a:spcBef>
              <a:spcAft>
                <a:spcPts val="0"/>
              </a:spcAft>
              <a:buSzPts val="2000"/>
              <a:buChar char="●"/>
            </a:pPr>
            <a:r>
              <a:rPr lang="en-GB"/>
              <a:t>keep content short and simple, test the accessibility of the deck</a:t>
            </a:r>
            <a:endParaRPr/>
          </a:p>
          <a:p>
            <a:pPr marL="457200" lvl="0" indent="-355600" algn="l" rtl="0">
              <a:spcBef>
                <a:spcPts val="1000"/>
              </a:spcBef>
              <a:spcAft>
                <a:spcPts val="0"/>
              </a:spcAft>
              <a:buSzPts val="2000"/>
              <a:buChar char="●"/>
            </a:pPr>
            <a:r>
              <a:rPr lang="en-GB"/>
              <a:t>use a mic, speak facing your audience, camera on if online</a:t>
            </a:r>
            <a:endParaRPr/>
          </a:p>
          <a:p>
            <a:pPr marL="457200" lvl="0" indent="-355600" algn="l" rtl="0">
              <a:spcBef>
                <a:spcPts val="1000"/>
              </a:spcBef>
              <a:spcAft>
                <a:spcPts val="0"/>
              </a:spcAft>
              <a:buSzPts val="2000"/>
              <a:buChar char="●"/>
            </a:pPr>
            <a:r>
              <a:rPr lang="en-GB"/>
              <a:t>leave some space at the bottom of your slides </a:t>
            </a:r>
            <a:endParaRPr/>
          </a:p>
          <a:p>
            <a:pPr marL="457200" lvl="0" indent="-355600" algn="l" rtl="0">
              <a:spcBef>
                <a:spcPts val="1000"/>
              </a:spcBef>
              <a:spcAft>
                <a:spcPts val="0"/>
              </a:spcAft>
              <a:buSzPts val="2000"/>
              <a:buChar char="●"/>
            </a:pPr>
            <a:r>
              <a:rPr lang="en-GB"/>
              <a:t>describe any image/ diagram, assume at least one person cannot see</a:t>
            </a:r>
            <a:endParaRPr/>
          </a:p>
          <a:p>
            <a:pPr marL="457200" lvl="0" indent="-355600" algn="l" rtl="0">
              <a:spcBef>
                <a:spcPts val="1000"/>
              </a:spcBef>
              <a:spcAft>
                <a:spcPts val="1000"/>
              </a:spcAft>
              <a:buSzPts val="2000"/>
              <a:buChar char="●"/>
            </a:pPr>
            <a:r>
              <a:rPr lang="en-GB"/>
              <a:t>don’t assume people can read the text on slides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1375825"/>
            <a:ext cx="8520600" cy="33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3600" b="1">
                <a:solidFill>
                  <a:srgbClr val="351C75"/>
                </a:solidFill>
                <a:latin typeface="Roboto"/>
                <a:ea typeface="Roboto"/>
                <a:cs typeface="Roboto"/>
                <a:sym typeface="Roboto"/>
              </a:rPr>
              <a:t>Each role in a multi-disciplinary team has a part to play to avoid making a service inaccessible</a:t>
            </a:r>
            <a:endParaRPr sz="3600" b="0">
              <a:solidFill>
                <a:srgbClr val="351C75"/>
              </a:solidFill>
              <a:latin typeface="Roboto Black"/>
              <a:ea typeface="Roboto Black"/>
              <a:cs typeface="Roboto Black"/>
              <a:sym typeface="Roboto Black"/>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9" name="Google Shape;409;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Getting people in a physical venue</a:t>
            </a:r>
            <a:endParaRPr>
              <a:solidFill>
                <a:srgbClr val="513184"/>
              </a:solidFill>
            </a:endParaRPr>
          </a:p>
        </p:txBody>
      </p:sp>
      <p:sp>
        <p:nvSpPr>
          <p:cNvPr id="408" name="Google Shape;408;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GB"/>
              <a:t>access to toilets</a:t>
            </a:r>
            <a:endParaRPr/>
          </a:p>
          <a:p>
            <a:pPr marL="457200" lvl="0" indent="-355600" algn="l" rtl="0">
              <a:spcBef>
                <a:spcPts val="1000"/>
              </a:spcBef>
              <a:spcAft>
                <a:spcPts val="0"/>
              </a:spcAft>
              <a:buSzPts val="2000"/>
              <a:buChar char="●"/>
            </a:pPr>
            <a:r>
              <a:rPr lang="en-GB"/>
              <a:t>enough space to move around</a:t>
            </a:r>
            <a:endParaRPr/>
          </a:p>
          <a:p>
            <a:pPr marL="457200" lvl="0" indent="-355600" algn="l" rtl="0">
              <a:spcBef>
                <a:spcPts val="1000"/>
              </a:spcBef>
              <a:spcAft>
                <a:spcPts val="0"/>
              </a:spcAft>
              <a:buSzPts val="2000"/>
              <a:buChar char="●"/>
            </a:pPr>
            <a:r>
              <a:rPr lang="en-GB"/>
              <a:t>can the light be controlled</a:t>
            </a:r>
            <a:endParaRPr/>
          </a:p>
          <a:p>
            <a:pPr marL="457200" lvl="0" indent="-355600" algn="l" rtl="0">
              <a:spcBef>
                <a:spcPts val="1000"/>
              </a:spcBef>
              <a:spcAft>
                <a:spcPts val="0"/>
              </a:spcAft>
              <a:buSzPts val="2000"/>
              <a:buChar char="●"/>
            </a:pPr>
            <a:r>
              <a:rPr lang="en-GB"/>
              <a:t>sitting arrangement - standing</a:t>
            </a:r>
            <a:endParaRPr/>
          </a:p>
          <a:p>
            <a:pPr marL="457200" lvl="0" indent="-355600" algn="l" rtl="0">
              <a:spcBef>
                <a:spcPts val="1000"/>
              </a:spcBef>
              <a:spcAft>
                <a:spcPts val="0"/>
              </a:spcAft>
              <a:buSzPts val="2000"/>
              <a:buChar char="●"/>
            </a:pPr>
            <a:r>
              <a:rPr lang="en-GB"/>
              <a:t>provide photos or video of the space, and how to get there</a:t>
            </a:r>
            <a:endParaRPr/>
          </a:p>
          <a:p>
            <a:pPr marL="457200" lvl="0" indent="-355600" algn="l" rtl="0">
              <a:spcBef>
                <a:spcPts val="1000"/>
              </a:spcBef>
              <a:spcAft>
                <a:spcPts val="1000"/>
              </a:spcAft>
              <a:buSzPts val="2000"/>
              <a:buChar char="●"/>
            </a:pPr>
            <a:r>
              <a:rPr lang="en-GB"/>
              <a:t>plan more time!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13"/>
        <p:cNvGrpSpPr/>
        <p:nvPr/>
      </p:nvGrpSpPr>
      <p:grpSpPr>
        <a:xfrm>
          <a:off x="0" y="0"/>
          <a:ext cx="0" cy="0"/>
          <a:chOff x="0" y="0"/>
          <a:chExt cx="0" cy="0"/>
        </a:xfrm>
      </p:grpSpPr>
      <p:sp>
        <p:nvSpPr>
          <p:cNvPr id="414" name="Google Shape;414;p6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4800">
                <a:solidFill>
                  <a:srgbClr val="FCFAF7"/>
                </a:solidFill>
              </a:rPr>
              <a:t>Key takeaways</a:t>
            </a:r>
            <a:endParaRPr sz="4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DFAF7"/>
        </a:solidFill>
        <a:effectLst/>
      </p:bgPr>
    </p:bg>
    <p:spTree>
      <p:nvGrpSpPr>
        <p:cNvPr id="1" name="Shape 418"/>
        <p:cNvGrpSpPr/>
        <p:nvPr/>
      </p:nvGrpSpPr>
      <p:grpSpPr>
        <a:xfrm>
          <a:off x="0" y="0"/>
          <a:ext cx="0" cy="0"/>
          <a:chOff x="0" y="0"/>
          <a:chExt cx="0" cy="0"/>
        </a:xfrm>
      </p:grpSpPr>
      <p:sp>
        <p:nvSpPr>
          <p:cNvPr id="419" name="Google Shape;419;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rgbClr val="434343"/>
                </a:solidFill>
              </a:rPr>
              <a:t>Designing for everyone </a:t>
            </a:r>
            <a:r>
              <a:rPr lang="en-GB" dirty="0">
                <a:solidFill>
                  <a:srgbClr val="FDFAF7"/>
                </a:solidFill>
              </a:rPr>
              <a:t>- recap</a:t>
            </a:r>
            <a:endParaRPr dirty="0">
              <a:solidFill>
                <a:srgbClr val="FDFAF7"/>
              </a:solidFill>
            </a:endParaRPr>
          </a:p>
        </p:txBody>
      </p:sp>
      <p:sp>
        <p:nvSpPr>
          <p:cNvPr id="420" name="Google Shape;420;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dirty="0"/>
              <a:t>think about accessibility right from the start</a:t>
            </a:r>
            <a:endParaRPr dirty="0"/>
          </a:p>
          <a:p>
            <a:pPr marL="457200" lvl="0" indent="-355600" algn="l" rtl="0">
              <a:spcBef>
                <a:spcPts val="1000"/>
              </a:spcBef>
              <a:spcAft>
                <a:spcPts val="0"/>
              </a:spcAft>
              <a:buSzPts val="2000"/>
              <a:buChar char="●"/>
            </a:pPr>
            <a:r>
              <a:rPr lang="en-GB" dirty="0"/>
              <a:t>do not forget about internal users</a:t>
            </a:r>
            <a:endParaRPr dirty="0"/>
          </a:p>
          <a:p>
            <a:pPr marL="457200" lvl="0" indent="-355600" algn="l" rtl="0">
              <a:spcBef>
                <a:spcPts val="1000"/>
              </a:spcBef>
              <a:spcAft>
                <a:spcPts val="0"/>
              </a:spcAft>
              <a:buSzPts val="2000"/>
              <a:buChar char="●"/>
            </a:pPr>
            <a:r>
              <a:rPr lang="en-GB" dirty="0"/>
              <a:t>consider neurodivergence and low numeracy in particular</a:t>
            </a:r>
            <a:endParaRPr dirty="0"/>
          </a:p>
          <a:p>
            <a:pPr marL="457200" lvl="0" indent="-355600" algn="l" rtl="0">
              <a:spcBef>
                <a:spcPts val="1000"/>
              </a:spcBef>
              <a:buSzPts val="2000"/>
              <a:buChar char="●"/>
            </a:pPr>
            <a:r>
              <a:rPr lang="en-GB" dirty="0"/>
              <a:t>ask for feedback</a:t>
            </a:r>
            <a:endParaRPr dirty="0"/>
          </a:p>
          <a:p>
            <a:pPr marL="457200" lvl="0" indent="-355600" algn="l" rtl="0">
              <a:spcBef>
                <a:spcPts val="1000"/>
              </a:spcBef>
              <a:buSzPts val="2000"/>
              <a:buChar char="●"/>
            </a:pPr>
            <a:r>
              <a:rPr lang="en-GB" dirty="0"/>
              <a:t>focus on: integration with other services, questions, consistency</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434343"/>
                </a:solidFill>
              </a:rPr>
              <a:t>Design communications</a:t>
            </a:r>
            <a:endParaRPr>
              <a:solidFill>
                <a:srgbClr val="434343"/>
              </a:solidFill>
            </a:endParaRPr>
          </a:p>
        </p:txBody>
      </p:sp>
      <p:sp>
        <p:nvSpPr>
          <p:cNvPr id="426" name="Google Shape;426;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provide alternative formats for your visuals and maps</a:t>
            </a:r>
            <a:endParaRPr/>
          </a:p>
          <a:p>
            <a:pPr marL="457200" lvl="0" indent="-355600" algn="l" rtl="0">
              <a:spcBef>
                <a:spcPts val="0"/>
              </a:spcBef>
              <a:spcAft>
                <a:spcPts val="0"/>
              </a:spcAft>
              <a:buSzPts val="2000"/>
              <a:buChar char="●"/>
            </a:pPr>
            <a:r>
              <a:rPr lang="en-GB"/>
              <a:t>check colour contrast especially for your text</a:t>
            </a:r>
            <a:endParaRPr/>
          </a:p>
          <a:p>
            <a:pPr marL="457200" lvl="0" indent="-355600" algn="l" rtl="0">
              <a:spcBef>
                <a:spcPts val="0"/>
              </a:spcBef>
              <a:spcAft>
                <a:spcPts val="0"/>
              </a:spcAft>
              <a:buSzPts val="2000"/>
              <a:buChar char="●"/>
            </a:pPr>
            <a:r>
              <a:rPr lang="en-GB"/>
              <a:t>do not rely on colour alone to convey meaning</a:t>
            </a:r>
            <a:endParaRPr/>
          </a:p>
          <a:p>
            <a:pPr marL="457200" lvl="0" indent="-355600" algn="l" rtl="0">
              <a:spcBef>
                <a:spcPts val="0"/>
              </a:spcBef>
              <a:spcAft>
                <a:spcPts val="0"/>
              </a:spcAft>
              <a:buSzPts val="2000"/>
              <a:buChar char="●"/>
            </a:pPr>
            <a:r>
              <a:rPr lang="en-GB"/>
              <a:t>use plain language and explain acronyms</a:t>
            </a:r>
            <a:endParaRPr/>
          </a:p>
          <a:p>
            <a:pPr marL="457200" lvl="0" indent="-355600" algn="l" rtl="0">
              <a:spcBef>
                <a:spcPts val="0"/>
              </a:spcBef>
              <a:spcAft>
                <a:spcPts val="0"/>
              </a:spcAft>
              <a:buSzPts val="2000"/>
              <a:buChar char="●"/>
            </a:pPr>
            <a:r>
              <a:rPr lang="en-GB"/>
              <a:t>be careful with numbers</a:t>
            </a:r>
            <a:endParaRPr/>
          </a:p>
          <a:p>
            <a:pPr marL="457200" lvl="0" indent="-355600" algn="l" rtl="0">
              <a:spcBef>
                <a:spcPts val="0"/>
              </a:spcBef>
              <a:spcAft>
                <a:spcPts val="0"/>
              </a:spcAft>
              <a:buSzPts val="2000"/>
              <a:buChar char="●"/>
            </a:pPr>
            <a:r>
              <a:rPr lang="en-GB"/>
              <a:t>use accessibility checkers for your slides and word documents</a:t>
            </a:r>
            <a:endParaRPr/>
          </a:p>
          <a:p>
            <a:pPr marL="457200" lvl="0" indent="-355600" algn="l" rtl="0">
              <a:spcBef>
                <a:spcPts val="0"/>
              </a:spcBef>
              <a:spcAft>
                <a:spcPts val="0"/>
              </a:spcAft>
              <a:buSzPts val="2000"/>
              <a:buChar char="●"/>
            </a:pPr>
            <a:r>
              <a:rPr lang="en-GB"/>
              <a:t>send your presentation ahead of the meeting</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434343"/>
                </a:solidFill>
              </a:rPr>
              <a:t>Designing together</a:t>
            </a:r>
            <a:endParaRPr>
              <a:solidFill>
                <a:srgbClr val="434343"/>
              </a:solidFill>
            </a:endParaRPr>
          </a:p>
        </p:txBody>
      </p:sp>
      <p:sp>
        <p:nvSpPr>
          <p:cNvPr id="432" name="Google Shape;432;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GB"/>
              <a:t>do not assume there are no disabled people in your team</a:t>
            </a:r>
            <a:endParaRPr/>
          </a:p>
          <a:p>
            <a:pPr marL="457200" lvl="0" indent="-355600" algn="l" rtl="0">
              <a:spcBef>
                <a:spcPts val="1000"/>
              </a:spcBef>
              <a:spcAft>
                <a:spcPts val="0"/>
              </a:spcAft>
              <a:buSzPts val="2000"/>
              <a:buChar char="●"/>
            </a:pPr>
            <a:r>
              <a:rPr lang="en-GB"/>
              <a:t>consider neurodivergence</a:t>
            </a:r>
            <a:endParaRPr/>
          </a:p>
          <a:p>
            <a:pPr marL="457200" lvl="0" indent="-355600" algn="l" rtl="0">
              <a:spcBef>
                <a:spcPts val="1000"/>
              </a:spcBef>
              <a:spcAft>
                <a:spcPts val="0"/>
              </a:spcAft>
              <a:buSzPts val="2000"/>
              <a:buChar char="●"/>
            </a:pPr>
            <a:r>
              <a:rPr lang="en-GB"/>
              <a:t>do not assume you know what is best</a:t>
            </a:r>
            <a:endParaRPr/>
          </a:p>
          <a:p>
            <a:pPr marL="457200" lvl="0" indent="-355600" algn="l" rtl="0">
              <a:spcBef>
                <a:spcPts val="1000"/>
              </a:spcBef>
              <a:spcAft>
                <a:spcPts val="1000"/>
              </a:spcAft>
              <a:buSzPts val="2000"/>
              <a:buChar char="●"/>
            </a:pPr>
            <a:r>
              <a:rPr lang="en-GB"/>
              <a:t>use manuals of me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34343"/>
        </a:solidFill>
        <a:effectLst/>
      </p:bgPr>
    </p:bg>
    <p:spTree>
      <p:nvGrpSpPr>
        <p:cNvPr id="1" name="Shape 436"/>
        <p:cNvGrpSpPr/>
        <p:nvPr/>
      </p:nvGrpSpPr>
      <p:grpSpPr>
        <a:xfrm>
          <a:off x="0" y="0"/>
          <a:ext cx="0" cy="0"/>
          <a:chOff x="0" y="0"/>
          <a:chExt cx="0" cy="0"/>
        </a:xfrm>
      </p:grpSpPr>
      <p:sp>
        <p:nvSpPr>
          <p:cNvPr id="437" name="Google Shape;437;p6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800">
                <a:solidFill>
                  <a:srgbClr val="FCFAF7"/>
                </a:solidFill>
              </a:rPr>
              <a:t>More resources</a:t>
            </a:r>
            <a:endParaRPr sz="4800">
              <a:solidFill>
                <a:srgbClr val="FCFAF7"/>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About accessibility and neurodiversity</a:t>
            </a:r>
            <a:endParaRPr>
              <a:solidFill>
                <a:srgbClr val="513184"/>
              </a:solidFill>
            </a:endParaRPr>
          </a:p>
        </p:txBody>
      </p:sp>
      <p:sp>
        <p:nvSpPr>
          <p:cNvPr id="443" name="Google Shape;443;p68"/>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000"/>
              </a:spcBef>
              <a:spcAft>
                <a:spcPts val="0"/>
              </a:spcAft>
              <a:buClr>
                <a:srgbClr val="1C4587"/>
              </a:buClr>
              <a:buSzPts val="2000"/>
              <a:buFont typeface="Roboto"/>
              <a:buChar char="●"/>
            </a:pPr>
            <a:r>
              <a:rPr lang="en-GB" sz="2000" u="sng">
                <a:solidFill>
                  <a:srgbClr val="1C4587"/>
                </a:solidFill>
                <a:latin typeface="Roboto"/>
                <a:ea typeface="Roboto"/>
                <a:cs typeface="Roboto"/>
                <a:sym typeface="Roboto"/>
                <a:hlinkClick r:id="rId3">
                  <a:extLst>
                    <a:ext uri="{A12FA001-AC4F-418D-AE19-62706E023703}">
                      <ahyp:hlinkClr xmlns:ahyp="http://schemas.microsoft.com/office/drawing/2018/hyperlinkcolor" val="tx"/>
                    </a:ext>
                  </a:extLst>
                </a:hlinkClick>
              </a:rPr>
              <a:t>Past videos (of the Accessibility Scotland conference)</a:t>
            </a:r>
            <a:endParaRPr sz="2000">
              <a:solidFill>
                <a:srgbClr val="1C4587"/>
              </a:solidFill>
              <a:latin typeface="Roboto"/>
              <a:ea typeface="Roboto"/>
              <a:cs typeface="Roboto"/>
              <a:sym typeface="Roboto"/>
            </a:endParaRPr>
          </a:p>
          <a:p>
            <a:pPr marL="457200" lvl="0" indent="-355600" algn="l" rtl="0">
              <a:lnSpc>
                <a:spcPct val="115000"/>
              </a:lnSpc>
              <a:spcBef>
                <a:spcPts val="3000"/>
              </a:spcBef>
              <a:spcAft>
                <a:spcPts val="0"/>
              </a:spcAft>
              <a:buClr>
                <a:srgbClr val="434343"/>
              </a:buClr>
              <a:buSzPts val="2000"/>
              <a:buFont typeface="Roboto"/>
              <a:buChar char="●"/>
            </a:pPr>
            <a:r>
              <a:rPr lang="en-GB" sz="2000" u="sng">
                <a:solidFill>
                  <a:srgbClr val="1C4587"/>
                </a:solidFill>
                <a:latin typeface="Roboto"/>
                <a:ea typeface="Roboto"/>
                <a:cs typeface="Roboto"/>
                <a:sym typeface="Roboto"/>
                <a:hlinkClick r:id="rId4">
                  <a:extLst>
                    <a:ext uri="{A12FA001-AC4F-418D-AE19-62706E023703}">
                      <ahyp:hlinkClr xmlns:ahyp="http://schemas.microsoft.com/office/drawing/2018/hyperlinkcolor" val="tx"/>
                    </a:ext>
                  </a:extLst>
                </a:hlinkClick>
              </a:rPr>
              <a:t>Inclusive Design 24</a:t>
            </a:r>
            <a:r>
              <a:rPr lang="en-GB" sz="2000">
                <a:solidFill>
                  <a:srgbClr val="0B5394"/>
                </a:solidFill>
                <a:latin typeface="Roboto"/>
                <a:ea typeface="Roboto"/>
                <a:cs typeface="Roboto"/>
                <a:sym typeface="Roboto"/>
              </a:rPr>
              <a:t> </a:t>
            </a:r>
            <a:r>
              <a:rPr lang="en-GB" sz="2000">
                <a:solidFill>
                  <a:srgbClr val="243746"/>
                </a:solidFill>
                <a:latin typeface="Roboto"/>
                <a:ea typeface="Roboto"/>
                <a:cs typeface="Roboto"/>
                <a:sym typeface="Roboto"/>
              </a:rPr>
              <a:t>online and free,  in particular this video: </a:t>
            </a:r>
            <a:r>
              <a:rPr lang="en-GB" sz="2000" u="sng">
                <a:solidFill>
                  <a:srgbClr val="1C4587"/>
                </a:solidFill>
                <a:latin typeface="Roboto"/>
                <a:ea typeface="Roboto"/>
                <a:cs typeface="Roboto"/>
                <a:sym typeface="Roboto"/>
                <a:hlinkClick r:id="rId5">
                  <a:extLst>
                    <a:ext uri="{A12FA001-AC4F-418D-AE19-62706E023703}">
                      <ahyp:hlinkClr xmlns:ahyp="http://schemas.microsoft.com/office/drawing/2018/hyperlinkcolor" val="tx"/>
                    </a:ext>
                  </a:extLst>
                </a:hlinkClick>
              </a:rPr>
              <a:t>How to be inclusive to neurodivergent people</a:t>
            </a:r>
            <a:r>
              <a:rPr lang="en-GB" sz="2000">
                <a:solidFill>
                  <a:srgbClr val="243746"/>
                </a:solidFill>
                <a:latin typeface="Roboto"/>
                <a:ea typeface="Roboto"/>
                <a:cs typeface="Roboto"/>
                <a:sym typeface="Roboto"/>
              </a:rPr>
              <a:t> - Rachel Morgan-Trimmer</a:t>
            </a:r>
            <a:endParaRPr sz="2000">
              <a:solidFill>
                <a:srgbClr val="243746"/>
              </a:solidFill>
              <a:latin typeface="Roboto"/>
              <a:ea typeface="Roboto"/>
              <a:cs typeface="Roboto"/>
              <a:sym typeface="Roboto"/>
            </a:endParaRPr>
          </a:p>
          <a:p>
            <a:pPr marL="457200" lvl="0" indent="-355600" algn="l" rtl="0">
              <a:lnSpc>
                <a:spcPct val="115000"/>
              </a:lnSpc>
              <a:spcBef>
                <a:spcPts val="3000"/>
              </a:spcBef>
              <a:spcAft>
                <a:spcPts val="0"/>
              </a:spcAft>
              <a:buClr>
                <a:srgbClr val="243746"/>
              </a:buClr>
              <a:buSzPts val="2000"/>
              <a:buFont typeface="Roboto"/>
              <a:buChar char="●"/>
            </a:pPr>
            <a:r>
              <a:rPr lang="en-GB" sz="2000" u="sng">
                <a:solidFill>
                  <a:srgbClr val="1C4587"/>
                </a:solidFill>
                <a:latin typeface="Roboto"/>
                <a:ea typeface="Roboto"/>
                <a:cs typeface="Roboto"/>
                <a:sym typeface="Roboto"/>
                <a:hlinkClick r:id="rId6">
                  <a:extLst>
                    <a:ext uri="{A12FA001-AC4F-418D-AE19-62706E023703}">
                      <ahyp:hlinkClr xmlns:ahyp="http://schemas.microsoft.com/office/drawing/2018/hyperlinkcolor" val="tx"/>
                    </a:ext>
                  </a:extLst>
                </a:hlinkClick>
              </a:rPr>
              <a:t>Public neurodiversity support center</a:t>
            </a:r>
            <a:endParaRPr sz="2000">
              <a:solidFill>
                <a:srgbClr val="1C4587"/>
              </a:solidFill>
              <a:latin typeface="Roboto"/>
              <a:ea typeface="Roboto"/>
              <a:cs typeface="Roboto"/>
              <a:sym typeface="Roboto"/>
            </a:endParaRPr>
          </a:p>
          <a:p>
            <a:pPr marL="457200" lvl="0" indent="-355600" algn="l" rtl="0">
              <a:lnSpc>
                <a:spcPct val="115000"/>
              </a:lnSpc>
              <a:spcBef>
                <a:spcPts val="3000"/>
              </a:spcBef>
              <a:spcAft>
                <a:spcPts val="3000"/>
              </a:spcAft>
              <a:buClr>
                <a:srgbClr val="1C4587"/>
              </a:buClr>
              <a:buSzPts val="2000"/>
              <a:buFont typeface="Roboto"/>
              <a:buChar char="●"/>
            </a:pPr>
            <a:r>
              <a:rPr lang="en-GB" sz="2000" u="sng">
                <a:solidFill>
                  <a:srgbClr val="1C4587"/>
                </a:solidFill>
                <a:latin typeface="Roboto"/>
                <a:ea typeface="Roboto"/>
                <a:cs typeface="Roboto"/>
                <a:sym typeface="Roboto"/>
                <a:hlinkClick r:id="rId7">
                  <a:extLst>
                    <a:ext uri="{A12FA001-AC4F-418D-AE19-62706E023703}">
                      <ahyp:hlinkClr xmlns:ahyp="http://schemas.microsoft.com/office/drawing/2018/hyperlinkcolor" val="tx"/>
                    </a:ext>
                  </a:extLst>
                </a:hlinkClick>
              </a:rPr>
              <a:t>Estimate how many people using your website might be disabled</a:t>
            </a:r>
            <a:endParaRPr sz="2000">
              <a:solidFill>
                <a:srgbClr val="1C4587"/>
              </a:solidFill>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Guidances</a:t>
            </a:r>
            <a:endParaRPr>
              <a:solidFill>
                <a:srgbClr val="513184"/>
              </a:solidFill>
            </a:endParaRPr>
          </a:p>
        </p:txBody>
      </p:sp>
      <p:sp>
        <p:nvSpPr>
          <p:cNvPr id="449" name="Google Shape;449;p69"/>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000"/>
              </a:spcBef>
              <a:spcAft>
                <a:spcPts val="0"/>
              </a:spcAft>
              <a:buClr>
                <a:srgbClr val="243746"/>
              </a:buClr>
              <a:buSzPts val="2000"/>
              <a:buFont typeface="Roboto"/>
              <a:buChar char="●"/>
            </a:pPr>
            <a:r>
              <a:rPr lang="en-GB" sz="2000" u="sng">
                <a:solidFill>
                  <a:srgbClr val="0B5394"/>
                </a:solidFill>
                <a:latin typeface="Roboto"/>
                <a:ea typeface="Roboto"/>
                <a:cs typeface="Roboto"/>
                <a:sym typeface="Roboto"/>
                <a:hlinkClick r:id="rId3">
                  <a:extLst>
                    <a:ext uri="{A12FA001-AC4F-418D-AE19-62706E023703}">
                      <ahyp:hlinkClr xmlns:ahyp="http://schemas.microsoft.com/office/drawing/2018/hyperlinkcolor" val="tx"/>
                    </a:ext>
                  </a:extLst>
                </a:hlinkClick>
              </a:rPr>
              <a:t>DWP Accessibility manual</a:t>
            </a:r>
            <a:endParaRPr sz="2000">
              <a:solidFill>
                <a:srgbClr val="1C4587"/>
              </a:solidFill>
              <a:latin typeface="Roboto"/>
              <a:ea typeface="Roboto"/>
              <a:cs typeface="Roboto"/>
              <a:sym typeface="Roboto"/>
            </a:endParaRPr>
          </a:p>
          <a:p>
            <a:pPr marL="457200" lvl="0" indent="-355600" algn="l" rtl="0">
              <a:lnSpc>
                <a:spcPct val="115000"/>
              </a:lnSpc>
              <a:spcBef>
                <a:spcPts val="2000"/>
              </a:spcBef>
              <a:spcAft>
                <a:spcPts val="0"/>
              </a:spcAft>
              <a:buClr>
                <a:srgbClr val="434343"/>
              </a:buClr>
              <a:buSzPts val="2000"/>
              <a:buFont typeface="Roboto"/>
              <a:buChar char="●"/>
            </a:pPr>
            <a:r>
              <a:rPr lang="en-GB" sz="2000" u="sng">
                <a:solidFill>
                  <a:srgbClr val="0B5394"/>
                </a:solidFill>
                <a:latin typeface="Roboto"/>
                <a:ea typeface="Roboto"/>
                <a:cs typeface="Roboto"/>
                <a:sym typeface="Roboto"/>
                <a:hlinkClick r:id="rId4">
                  <a:extLst>
                    <a:ext uri="{A12FA001-AC4F-418D-AE19-62706E023703}">
                      <ahyp:hlinkClr xmlns:ahyp="http://schemas.microsoft.com/office/drawing/2018/hyperlinkcolor" val="tx"/>
                    </a:ext>
                  </a:extLst>
                </a:hlinkClick>
              </a:rPr>
              <a:t>Accessibility and inclusive design manual</a:t>
            </a:r>
            <a:r>
              <a:rPr lang="en-GB" sz="2000">
                <a:latin typeface="Roboto"/>
                <a:ea typeface="Roboto"/>
                <a:cs typeface="Roboto"/>
                <a:sym typeface="Roboto"/>
              </a:rPr>
              <a:t> from the Department for Education</a:t>
            </a:r>
            <a:endParaRPr sz="2000">
              <a:solidFill>
                <a:srgbClr val="1C4587"/>
              </a:solidFill>
              <a:latin typeface="Roboto"/>
              <a:ea typeface="Roboto"/>
              <a:cs typeface="Roboto"/>
              <a:sym typeface="Roboto"/>
            </a:endParaRPr>
          </a:p>
          <a:p>
            <a:pPr marL="457200" lvl="0" indent="-355600" algn="l" rtl="0">
              <a:lnSpc>
                <a:spcPct val="115000"/>
              </a:lnSpc>
              <a:spcBef>
                <a:spcPts val="2000"/>
              </a:spcBef>
              <a:spcAft>
                <a:spcPts val="0"/>
              </a:spcAft>
              <a:buClr>
                <a:srgbClr val="1C4587"/>
              </a:buClr>
              <a:buSzPts val="2000"/>
              <a:buFont typeface="Roboto"/>
              <a:buChar char="●"/>
            </a:pPr>
            <a:r>
              <a:rPr lang="en-GB" sz="2000">
                <a:solidFill>
                  <a:srgbClr val="434343"/>
                </a:solidFill>
                <a:latin typeface="Roboto"/>
                <a:ea typeface="Roboto"/>
                <a:cs typeface="Roboto"/>
                <a:sym typeface="Roboto"/>
              </a:rPr>
              <a:t>Scope: </a:t>
            </a:r>
            <a:r>
              <a:rPr lang="en-GB" sz="2000">
                <a:solidFill>
                  <a:schemeClr val="dk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 </a:t>
            </a:r>
            <a:r>
              <a:rPr lang="en-GB" sz="2000" u="sng">
                <a:solidFill>
                  <a:srgbClr val="0B5394"/>
                </a:solidFill>
                <a:latin typeface="Roboto"/>
                <a:ea typeface="Roboto"/>
                <a:cs typeface="Roboto"/>
                <a:sym typeface="Roboto"/>
                <a:hlinkClick r:id="rId5">
                  <a:extLst>
                    <a:ext uri="{A12FA001-AC4F-418D-AE19-62706E023703}">
                      <ahyp:hlinkClr xmlns:ahyp="http://schemas.microsoft.com/office/drawing/2018/hyperlinkcolor" val="tx"/>
                    </a:ext>
                  </a:extLst>
                </a:hlinkClick>
              </a:rPr>
              <a:t>checking the accessibility of an event or venue</a:t>
            </a:r>
            <a:r>
              <a:rPr lang="en-GB" sz="2000">
                <a:latin typeface="Roboto"/>
                <a:ea typeface="Roboto"/>
                <a:cs typeface="Roboto"/>
                <a:sym typeface="Roboto"/>
              </a:rPr>
              <a:t> and </a:t>
            </a:r>
            <a:r>
              <a:rPr lang="en-GB" sz="2000" u="sng">
                <a:solidFill>
                  <a:srgbClr val="0B5394"/>
                </a:solidFill>
                <a:latin typeface="Roboto"/>
                <a:ea typeface="Roboto"/>
                <a:cs typeface="Roboto"/>
                <a:sym typeface="Roboto"/>
                <a:hlinkClick r:id="rId6">
                  <a:extLst>
                    <a:ext uri="{A12FA001-AC4F-418D-AE19-62706E023703}">
                      <ahyp:hlinkClr xmlns:ahyp="http://schemas.microsoft.com/office/drawing/2018/hyperlinkcolor" val="tx"/>
                    </a:ext>
                  </a:extLst>
                </a:hlinkClick>
              </a:rPr>
              <a:t>accessible events toolkit</a:t>
            </a:r>
            <a:endParaRPr sz="2000">
              <a:solidFill>
                <a:srgbClr val="0B5394"/>
              </a:solidFill>
              <a:latin typeface="Roboto"/>
              <a:ea typeface="Roboto"/>
              <a:cs typeface="Roboto"/>
              <a:sym typeface="Roboto"/>
            </a:endParaRPr>
          </a:p>
          <a:p>
            <a:pPr marL="457200" lvl="0" indent="-355600" algn="l" rtl="0">
              <a:lnSpc>
                <a:spcPct val="115000"/>
              </a:lnSpc>
              <a:spcBef>
                <a:spcPts val="2000"/>
              </a:spcBef>
              <a:spcAft>
                <a:spcPts val="2000"/>
              </a:spcAft>
              <a:buClr>
                <a:srgbClr val="0B5394"/>
              </a:buClr>
              <a:buSzPts val="2000"/>
              <a:buFont typeface="Roboto"/>
              <a:buChar char="●"/>
            </a:pPr>
            <a:r>
              <a:rPr lang="en-GB" sz="2000" u="sng">
                <a:solidFill>
                  <a:srgbClr val="0B5394"/>
                </a:solidFill>
                <a:latin typeface="Roboto"/>
                <a:ea typeface="Roboto"/>
                <a:cs typeface="Roboto"/>
                <a:sym typeface="Roboto"/>
                <a:hlinkClick r:id="rId7">
                  <a:extLst>
                    <a:ext uri="{A12FA001-AC4F-418D-AE19-62706E023703}">
                      <ahyp:hlinkClr xmlns:ahyp="http://schemas.microsoft.com/office/drawing/2018/hyperlinkcolor" val="tx"/>
                    </a:ext>
                  </a:extLst>
                </a:hlinkClick>
              </a:rPr>
              <a:t>Accessible numbers project</a:t>
            </a:r>
            <a:endParaRPr sz="2000">
              <a:solidFill>
                <a:srgbClr val="434343"/>
              </a:solidFill>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5" name="Google Shape;455;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513184"/>
                </a:solidFill>
              </a:rPr>
              <a:t>Some of my blog posts</a:t>
            </a:r>
            <a:endParaRPr>
              <a:solidFill>
                <a:srgbClr val="513184"/>
              </a:solidFill>
            </a:endParaRPr>
          </a:p>
        </p:txBody>
      </p:sp>
      <p:sp>
        <p:nvSpPr>
          <p:cNvPr id="454" name="Google Shape;454;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B5394"/>
              </a:buClr>
              <a:buSzPts val="1800"/>
              <a:buChar char="●"/>
            </a:pPr>
            <a:r>
              <a:rPr lang="en-GB" sz="1800" u="sng">
                <a:solidFill>
                  <a:srgbClr val="0B5394"/>
                </a:solidFill>
                <a:hlinkClick r:id="rId3">
                  <a:extLst>
                    <a:ext uri="{A12FA001-AC4F-418D-AE19-62706E023703}">
                      <ahyp:hlinkClr xmlns:ahyp="http://schemas.microsoft.com/office/drawing/2018/hyperlinkcolor" val="tx"/>
                    </a:ext>
                  </a:extLst>
                </a:hlinkClick>
              </a:rPr>
              <a:t>Different levels of inclusion awareness</a:t>
            </a:r>
            <a:endParaRPr sz="1800">
              <a:solidFill>
                <a:srgbClr val="0B5394"/>
              </a:solidFill>
            </a:endParaRPr>
          </a:p>
          <a:p>
            <a:pPr marL="457200" lvl="0" indent="-342900" algn="l" rtl="0">
              <a:spcBef>
                <a:spcPts val="1000"/>
              </a:spcBef>
              <a:spcAft>
                <a:spcPts val="0"/>
              </a:spcAft>
              <a:buClr>
                <a:srgbClr val="0B5394"/>
              </a:buClr>
              <a:buSzPts val="1800"/>
              <a:buChar char="●"/>
            </a:pPr>
            <a:r>
              <a:rPr lang="en-GB" sz="1800" u="sng">
                <a:solidFill>
                  <a:srgbClr val="0B5394"/>
                </a:solidFill>
                <a:hlinkClick r:id="rId4">
                  <a:extLst>
                    <a:ext uri="{A12FA001-AC4F-418D-AE19-62706E023703}">
                      <ahyp:hlinkClr xmlns:ahyp="http://schemas.microsoft.com/office/drawing/2018/hyperlinkcolor" val="tx"/>
                    </a:ext>
                  </a:extLst>
                </a:hlinkClick>
              </a:rPr>
              <a:t>Inclusion in the workplace</a:t>
            </a:r>
            <a:endParaRPr sz="1800"/>
          </a:p>
          <a:p>
            <a:pPr marL="457200" lvl="0" indent="-342900" algn="l" rtl="0">
              <a:spcBef>
                <a:spcPts val="1000"/>
              </a:spcBef>
              <a:spcAft>
                <a:spcPts val="0"/>
              </a:spcAft>
              <a:buClr>
                <a:srgbClr val="0B5394"/>
              </a:buClr>
              <a:buSzPts val="1800"/>
              <a:buChar char="●"/>
            </a:pPr>
            <a:r>
              <a:rPr lang="en-GB" sz="1800" u="sng">
                <a:solidFill>
                  <a:srgbClr val="0B5394"/>
                </a:solidFill>
                <a:hlinkClick r:id="rId5">
                  <a:extLst>
                    <a:ext uri="{A12FA001-AC4F-418D-AE19-62706E023703}">
                      <ahyp:hlinkClr xmlns:ahyp="http://schemas.microsoft.com/office/drawing/2018/hyperlinkcolor" val="tx"/>
                    </a:ext>
                  </a:extLst>
                </a:hlinkClick>
              </a:rPr>
              <a:t>Avoiding misconceptions on your accessibility learning journey</a:t>
            </a:r>
            <a:endParaRPr sz="1800">
              <a:solidFill>
                <a:srgbClr val="0B5394"/>
              </a:solidFill>
            </a:endParaRPr>
          </a:p>
          <a:p>
            <a:pPr marL="457200" lvl="0" indent="-342900" algn="l" rtl="0">
              <a:spcBef>
                <a:spcPts val="1000"/>
              </a:spcBef>
              <a:spcAft>
                <a:spcPts val="0"/>
              </a:spcAft>
              <a:buSzPts val="1800"/>
              <a:buChar char="●"/>
            </a:pPr>
            <a:r>
              <a:rPr lang="en-GB" sz="1800" u="sng">
                <a:solidFill>
                  <a:srgbClr val="0B5394"/>
                </a:solidFill>
                <a:hlinkClick r:id="rId6">
                  <a:extLst>
                    <a:ext uri="{A12FA001-AC4F-418D-AE19-62706E023703}">
                      <ahyp:hlinkClr xmlns:ahyp="http://schemas.microsoft.com/office/drawing/2018/hyperlinkcolor" val="tx"/>
                    </a:ext>
                  </a:extLst>
                </a:hlinkClick>
              </a:rPr>
              <a:t>Removing barriers to inclusion</a:t>
            </a:r>
            <a:endParaRPr sz="1800"/>
          </a:p>
          <a:p>
            <a:pPr marL="457200" lvl="0" indent="-342900" algn="l" rtl="0">
              <a:spcBef>
                <a:spcPts val="1000"/>
              </a:spcBef>
              <a:spcAft>
                <a:spcPts val="0"/>
              </a:spcAft>
              <a:buSzPts val="1800"/>
              <a:buChar char="●"/>
            </a:pPr>
            <a:r>
              <a:rPr lang="en-GB" sz="1800" u="sng">
                <a:solidFill>
                  <a:srgbClr val="0B5394"/>
                </a:solidFill>
                <a:hlinkClick r:id="rId7">
                  <a:extLst>
                    <a:ext uri="{A12FA001-AC4F-418D-AE19-62706E023703}">
                      <ahyp:hlinkClr xmlns:ahyp="http://schemas.microsoft.com/office/drawing/2018/hyperlinkcolor" val="tx"/>
                    </a:ext>
                  </a:extLst>
                </a:hlinkClick>
              </a:rPr>
              <a:t>Advice for speakers</a:t>
            </a:r>
            <a:r>
              <a:rPr lang="en-GB" sz="1800"/>
              <a:t> (to present in an accessible way)</a:t>
            </a:r>
            <a:endParaRPr sz="1800">
              <a:solidFill>
                <a:srgbClr val="0B5394"/>
              </a:solidFill>
            </a:endParaRPr>
          </a:p>
          <a:p>
            <a:pPr marL="457200" lvl="0" indent="-342900" algn="l" rtl="0">
              <a:spcBef>
                <a:spcPts val="1000"/>
              </a:spcBef>
              <a:spcAft>
                <a:spcPts val="1000"/>
              </a:spcAft>
              <a:buClr>
                <a:srgbClr val="0B5394"/>
              </a:buClr>
              <a:buSzPts val="1800"/>
              <a:buChar char="●"/>
            </a:pPr>
            <a:r>
              <a:rPr lang="en-GB" sz="1800" u="sng">
                <a:solidFill>
                  <a:srgbClr val="0B5394"/>
                </a:solidFill>
                <a:hlinkClick r:id="rId8">
                  <a:extLst>
                    <a:ext uri="{A12FA001-AC4F-418D-AE19-62706E023703}">
                      <ahyp:hlinkClr xmlns:ahyp="http://schemas.microsoft.com/office/drawing/2018/hyperlinkcolor" val="tx"/>
                    </a:ext>
                  </a:extLst>
                </a:hlinkClick>
              </a:rPr>
              <a:t>Is my website accessible?</a:t>
            </a:r>
            <a:endParaRPr sz="1800">
              <a:solidFill>
                <a:srgbClr val="0B5394"/>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13184"/>
        </a:solidFill>
        <a:effectLst/>
      </p:bgPr>
    </p:bg>
    <p:spTree>
      <p:nvGrpSpPr>
        <p:cNvPr id="1" name="Shape 459"/>
        <p:cNvGrpSpPr/>
        <p:nvPr/>
      </p:nvGrpSpPr>
      <p:grpSpPr>
        <a:xfrm>
          <a:off x="0" y="0"/>
          <a:ext cx="0" cy="0"/>
          <a:chOff x="0" y="0"/>
          <a:chExt cx="0" cy="0"/>
        </a:xfrm>
      </p:grpSpPr>
      <p:sp>
        <p:nvSpPr>
          <p:cNvPr id="460" name="Google Shape;460;p71"/>
          <p:cNvSpPr txBox="1">
            <a:spLocks noGrp="1"/>
          </p:cNvSpPr>
          <p:nvPr>
            <p:ph type="title"/>
          </p:nvPr>
        </p:nvSpPr>
        <p:spPr>
          <a:xfrm>
            <a:off x="311700" y="797000"/>
            <a:ext cx="8520600" cy="355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7200">
                <a:solidFill>
                  <a:srgbClr val="FCFAF7"/>
                </a:solidFill>
              </a:rPr>
              <a:t>Thank you!</a:t>
            </a:r>
            <a:endParaRPr sz="7200">
              <a:solidFill>
                <a:srgbClr val="FCFAF7"/>
              </a:solidFill>
            </a:endParaRPr>
          </a:p>
          <a:p>
            <a:pPr marL="0" lvl="0" indent="0" algn="l" rtl="0">
              <a:spcBef>
                <a:spcPts val="0"/>
              </a:spcBef>
              <a:spcAft>
                <a:spcPts val="0"/>
              </a:spcAft>
              <a:buNone/>
            </a:pPr>
            <a:endParaRPr sz="3000">
              <a:solidFill>
                <a:srgbClr val="333333"/>
              </a:solidFill>
              <a:highlight>
                <a:srgbClr val="D9EAD3"/>
              </a:highlight>
              <a:latin typeface="Roboto"/>
              <a:ea typeface="Roboto"/>
              <a:cs typeface="Roboto"/>
              <a:sym typeface="Roboto"/>
            </a:endParaRPr>
          </a:p>
          <a:p>
            <a:pPr marL="0" lvl="0" indent="0" algn="l" rtl="0">
              <a:lnSpc>
                <a:spcPct val="115000"/>
              </a:lnSpc>
              <a:spcBef>
                <a:spcPts val="0"/>
              </a:spcBef>
              <a:spcAft>
                <a:spcPts val="0"/>
              </a:spcAft>
              <a:buNone/>
            </a:pPr>
            <a:r>
              <a:rPr lang="en-GB" sz="2200">
                <a:solidFill>
                  <a:srgbClr val="FCFAF7"/>
                </a:solidFill>
                <a:latin typeface="Roboto"/>
                <a:ea typeface="Roboto"/>
                <a:cs typeface="Roboto"/>
                <a:sym typeface="Roboto"/>
              </a:rPr>
              <a:t>To Craig Abbott, Tom Napier, Alice Forward, Lindsay Stephens, Shalom Jesusanmi, Helen Spires, and the whole DWP Service Design Community</a:t>
            </a:r>
            <a:endParaRPr sz="2200">
              <a:solidFill>
                <a:srgbClr val="FCFAF7"/>
              </a:solidFill>
              <a:latin typeface="Roboto"/>
              <a:ea typeface="Roboto"/>
              <a:cs typeface="Roboto"/>
              <a:sym typeface="Roboto"/>
            </a:endParaRPr>
          </a:p>
          <a:p>
            <a:pPr marL="0" lvl="0" indent="0" algn="l" rtl="0">
              <a:lnSpc>
                <a:spcPct val="115000"/>
              </a:lnSpc>
              <a:spcBef>
                <a:spcPts val="0"/>
              </a:spcBef>
              <a:spcAft>
                <a:spcPts val="0"/>
              </a:spcAft>
              <a:buNone/>
            </a:pPr>
            <a:endParaRPr sz="2200">
              <a:solidFill>
                <a:srgbClr val="FCFAF7"/>
              </a:solidFill>
              <a:latin typeface="Roboto"/>
              <a:ea typeface="Roboto"/>
              <a:cs typeface="Roboto"/>
              <a:sym typeface="Roboto"/>
            </a:endParaRPr>
          </a:p>
          <a:p>
            <a:pPr marL="0" lvl="0" indent="0" algn="l" rtl="0">
              <a:lnSpc>
                <a:spcPct val="115000"/>
              </a:lnSpc>
              <a:spcBef>
                <a:spcPts val="0"/>
              </a:spcBef>
              <a:spcAft>
                <a:spcPts val="0"/>
              </a:spcAft>
              <a:buNone/>
            </a:pPr>
            <a:r>
              <a:rPr lang="en-GB" sz="2200">
                <a:solidFill>
                  <a:srgbClr val="FCFAF7"/>
                </a:solidFill>
                <a:latin typeface="Roboto"/>
                <a:ea typeface="Roboto"/>
                <a:cs typeface="Roboto"/>
                <a:sym typeface="Roboto"/>
              </a:rPr>
              <a:t>And thank you for listening! </a:t>
            </a:r>
            <a:endParaRPr sz="2200">
              <a:solidFill>
                <a:srgbClr val="FCFAF7"/>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3184"/>
        </a:solidFill>
        <a:effectLst/>
      </p:bgPr>
    </p:bg>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Clr>
                <a:schemeClr val="dk1"/>
              </a:buClr>
              <a:buSzPts val="1100"/>
              <a:buFont typeface="Arial"/>
              <a:buNone/>
            </a:pPr>
            <a:r>
              <a:rPr lang="en-GB">
                <a:solidFill>
                  <a:srgbClr val="FCFAF7"/>
                </a:solidFill>
              </a:rPr>
              <a:t>Story time: </a:t>
            </a:r>
            <a:endParaRPr>
              <a:solidFill>
                <a:srgbClr val="FCFAF7"/>
              </a:solidFill>
            </a:endParaRPr>
          </a:p>
          <a:p>
            <a:pPr marL="0" lvl="0" indent="0" algn="l" rtl="0">
              <a:lnSpc>
                <a:spcPct val="150000"/>
              </a:lnSpc>
              <a:spcBef>
                <a:spcPts val="0"/>
              </a:spcBef>
              <a:spcAft>
                <a:spcPts val="0"/>
              </a:spcAft>
              <a:buClr>
                <a:schemeClr val="dk1"/>
              </a:buClr>
              <a:buSzPts val="1100"/>
              <a:buFont typeface="Arial"/>
              <a:buNone/>
            </a:pPr>
            <a:r>
              <a:rPr lang="en-GB">
                <a:solidFill>
                  <a:srgbClr val="FCFAF7"/>
                </a:solidFill>
              </a:rPr>
              <a:t>DWP Accessibility Manual</a:t>
            </a:r>
            <a:endParaRPr>
              <a:solidFill>
                <a:srgbClr val="FCFAF7"/>
              </a:solidFill>
            </a:endParaRPr>
          </a:p>
          <a:p>
            <a:pPr marL="0" lvl="0" indent="0" algn="l" rtl="0">
              <a:lnSpc>
                <a:spcPct val="150000"/>
              </a:lnSpc>
              <a:spcBef>
                <a:spcPts val="0"/>
              </a:spcBef>
              <a:spcAft>
                <a:spcPts val="0"/>
              </a:spcAft>
              <a:buNone/>
            </a:pPr>
            <a:endParaRPr sz="2400">
              <a:solidFill>
                <a:srgbClr val="FCFAF7"/>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72"/>
          <p:cNvSpPr txBox="1">
            <a:spLocks noGrp="1"/>
          </p:cNvSpPr>
          <p:nvPr>
            <p:ph type="title"/>
          </p:nvPr>
        </p:nvSpPr>
        <p:spPr>
          <a:xfrm>
            <a:off x="311700" y="1780025"/>
            <a:ext cx="8520600" cy="19887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sz="6000">
                <a:solidFill>
                  <a:srgbClr val="513184"/>
                </a:solidFill>
              </a:rPr>
              <a:t>Any question?</a:t>
            </a:r>
            <a:endParaRPr sz="6000">
              <a:solidFill>
                <a:srgbClr val="513184"/>
              </a:solidFill>
            </a:endParaRPr>
          </a:p>
          <a:p>
            <a:pPr marL="0" lvl="0" indent="0" algn="l" rtl="0">
              <a:spcBef>
                <a:spcPts val="0"/>
              </a:spcBef>
              <a:spcAft>
                <a:spcPts val="0"/>
              </a:spcAft>
              <a:buNone/>
            </a:pPr>
            <a:endParaRPr sz="4800"/>
          </a:p>
          <a:p>
            <a:pPr marL="0" lvl="0" indent="0" algn="l" rtl="0">
              <a:spcBef>
                <a:spcPts val="0"/>
              </a:spcBef>
              <a:spcAft>
                <a:spcPts val="0"/>
              </a:spcAft>
              <a:buClr>
                <a:schemeClr val="dk1"/>
              </a:buClr>
              <a:buSzPct val="36666"/>
              <a:buFont typeface="Arial"/>
              <a:buNone/>
            </a:pPr>
            <a:r>
              <a:rPr lang="en-GB" sz="3000">
                <a:solidFill>
                  <a:schemeClr val="dk2"/>
                </a:solidFill>
              </a:rPr>
              <a:t>Get in touch:</a:t>
            </a:r>
            <a:r>
              <a:rPr lang="en-GB" sz="3000">
                <a:solidFill>
                  <a:srgbClr val="333333"/>
                </a:solidFill>
              </a:rPr>
              <a:t> </a:t>
            </a:r>
            <a:r>
              <a:rPr lang="en-GB" sz="3000">
                <a:solidFill>
                  <a:srgbClr val="0B5394"/>
                </a:solidFill>
              </a:rPr>
              <a:t>french@chezleskrus.com</a:t>
            </a:r>
            <a:endParaRPr>
              <a:solidFill>
                <a:srgbClr val="0B53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13184"/>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259675"/>
            <a:ext cx="508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chemeClr val="lt1"/>
                </a:solidFill>
              </a:rPr>
              <a:t>May 2021</a:t>
            </a:r>
            <a:endParaRPr sz="3600" b="0">
              <a:solidFill>
                <a:schemeClr val="lt1"/>
              </a:solidFill>
              <a:latin typeface="Roboto Black"/>
              <a:ea typeface="Roboto Black"/>
              <a:cs typeface="Roboto Black"/>
              <a:sym typeface="Roboto Black"/>
            </a:endParaRPr>
          </a:p>
        </p:txBody>
      </p:sp>
      <p:sp>
        <p:nvSpPr>
          <p:cNvPr id="103" name="Google Shape;103;p19"/>
          <p:cNvSpPr txBox="1">
            <a:spLocks noGrp="1"/>
          </p:cNvSpPr>
          <p:nvPr>
            <p:ph type="body" idx="1"/>
          </p:nvPr>
        </p:nvSpPr>
        <p:spPr>
          <a:xfrm>
            <a:off x="311700" y="832375"/>
            <a:ext cx="5082000" cy="36306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1200"/>
              </a:spcBef>
              <a:spcAft>
                <a:spcPts val="0"/>
              </a:spcAft>
              <a:buClr>
                <a:schemeClr val="lt1"/>
              </a:buClr>
              <a:buSzPts val="1800"/>
              <a:buChar char="●"/>
            </a:pPr>
            <a:r>
              <a:rPr lang="en-GB" sz="1800" dirty="0">
                <a:solidFill>
                  <a:schemeClr val="lt1"/>
                </a:solidFill>
              </a:rPr>
              <a:t>Business analyst</a:t>
            </a:r>
            <a:endParaRPr sz="1800" dirty="0">
              <a:solidFill>
                <a:schemeClr val="lt1"/>
              </a:solidFill>
            </a:endParaRPr>
          </a:p>
          <a:p>
            <a:pPr marL="457200" lvl="0" indent="-342900" algn="l" rtl="0">
              <a:lnSpc>
                <a:spcPct val="100000"/>
              </a:lnSpc>
              <a:spcBef>
                <a:spcPts val="1000"/>
              </a:spcBef>
              <a:spcAft>
                <a:spcPts val="0"/>
              </a:spcAft>
              <a:buClr>
                <a:schemeClr val="lt1"/>
              </a:buClr>
              <a:buSzPts val="1800"/>
              <a:buChar char="●"/>
            </a:pPr>
            <a:r>
              <a:rPr lang="en-GB" sz="1800" dirty="0">
                <a:solidFill>
                  <a:schemeClr val="lt1"/>
                </a:solidFill>
              </a:rPr>
              <a:t>Content Designer</a:t>
            </a:r>
            <a:endParaRPr sz="1800" dirty="0">
              <a:solidFill>
                <a:schemeClr val="lt1"/>
              </a:solidFill>
            </a:endParaRPr>
          </a:p>
          <a:p>
            <a:pPr marL="457200" lvl="0" indent="-342900" algn="l" rtl="0">
              <a:lnSpc>
                <a:spcPct val="100000"/>
              </a:lnSpc>
              <a:spcBef>
                <a:spcPts val="1000"/>
              </a:spcBef>
              <a:spcAft>
                <a:spcPts val="0"/>
              </a:spcAft>
              <a:buClr>
                <a:schemeClr val="lt1"/>
              </a:buClr>
              <a:buSzPts val="1800"/>
              <a:buChar char="●"/>
            </a:pPr>
            <a:r>
              <a:rPr lang="en-GB" sz="1800" dirty="0">
                <a:solidFill>
                  <a:schemeClr val="lt1"/>
                </a:solidFill>
              </a:rPr>
              <a:t>Delivery Manager</a:t>
            </a:r>
            <a:endParaRPr sz="1800" dirty="0">
              <a:solidFill>
                <a:schemeClr val="lt1"/>
              </a:solidFill>
            </a:endParaRPr>
          </a:p>
          <a:p>
            <a:pPr marL="457200" lvl="0" indent="-342900" algn="l" rtl="0">
              <a:lnSpc>
                <a:spcPct val="100000"/>
              </a:lnSpc>
              <a:spcBef>
                <a:spcPts val="1000"/>
              </a:spcBef>
              <a:spcAft>
                <a:spcPts val="0"/>
              </a:spcAft>
              <a:buClr>
                <a:schemeClr val="lt1"/>
              </a:buClr>
              <a:buSzPts val="1800"/>
              <a:buChar char="●"/>
            </a:pPr>
            <a:r>
              <a:rPr lang="en-GB" sz="1800" dirty="0">
                <a:solidFill>
                  <a:schemeClr val="lt1"/>
                </a:solidFill>
              </a:rPr>
              <a:t>Digital Performance Analyst</a:t>
            </a:r>
            <a:endParaRPr sz="1800" dirty="0">
              <a:solidFill>
                <a:schemeClr val="lt1"/>
              </a:solidFill>
            </a:endParaRPr>
          </a:p>
          <a:p>
            <a:pPr marL="457200" lvl="0" indent="-342900" algn="l" rtl="0">
              <a:lnSpc>
                <a:spcPct val="100000"/>
              </a:lnSpc>
              <a:spcBef>
                <a:spcPts val="1000"/>
              </a:spcBef>
              <a:spcAft>
                <a:spcPts val="0"/>
              </a:spcAft>
              <a:buClr>
                <a:schemeClr val="lt1"/>
              </a:buClr>
              <a:buSzPts val="1800"/>
              <a:buChar char="●"/>
            </a:pPr>
            <a:r>
              <a:rPr lang="en-GB" sz="1800" dirty="0">
                <a:solidFill>
                  <a:schemeClr val="lt1"/>
                </a:solidFill>
              </a:rPr>
              <a:t>Interaction Designer</a:t>
            </a:r>
            <a:endParaRPr sz="1800" dirty="0">
              <a:solidFill>
                <a:schemeClr val="lt1"/>
              </a:solidFill>
            </a:endParaRPr>
          </a:p>
          <a:p>
            <a:pPr marL="457200" lvl="0" indent="-342900" algn="l" rtl="0">
              <a:lnSpc>
                <a:spcPct val="100000"/>
              </a:lnSpc>
              <a:spcBef>
                <a:spcPts val="1000"/>
              </a:spcBef>
              <a:spcAft>
                <a:spcPts val="0"/>
              </a:spcAft>
              <a:buClr>
                <a:schemeClr val="lt1"/>
              </a:buClr>
              <a:buSzPts val="1800"/>
              <a:buChar char="●"/>
            </a:pPr>
            <a:r>
              <a:rPr lang="en-GB" sz="1800" dirty="0">
                <a:solidFill>
                  <a:schemeClr val="lt1"/>
                </a:solidFill>
              </a:rPr>
              <a:t>Product manager</a:t>
            </a:r>
            <a:endParaRPr sz="1800" dirty="0">
              <a:solidFill>
                <a:schemeClr val="lt1"/>
              </a:solidFill>
            </a:endParaRPr>
          </a:p>
          <a:p>
            <a:pPr marL="457200" lvl="0" indent="-342900" algn="l" rtl="0">
              <a:lnSpc>
                <a:spcPct val="100000"/>
              </a:lnSpc>
              <a:spcBef>
                <a:spcPts val="1000"/>
              </a:spcBef>
              <a:spcAft>
                <a:spcPts val="0"/>
              </a:spcAft>
              <a:buClr>
                <a:schemeClr val="lt1"/>
              </a:buClr>
              <a:buSzPts val="1800"/>
              <a:buChar char="●"/>
            </a:pPr>
            <a:r>
              <a:rPr lang="en-GB" sz="1800" dirty="0">
                <a:solidFill>
                  <a:schemeClr val="lt1"/>
                </a:solidFill>
              </a:rPr>
              <a:t>QA tester</a:t>
            </a:r>
            <a:endParaRPr sz="1800" dirty="0">
              <a:solidFill>
                <a:schemeClr val="lt1"/>
              </a:solidFill>
            </a:endParaRPr>
          </a:p>
          <a:p>
            <a:pPr marL="457200" lvl="0" indent="-342900" algn="l" rtl="0">
              <a:lnSpc>
                <a:spcPct val="100000"/>
              </a:lnSpc>
              <a:spcBef>
                <a:spcPts val="1000"/>
              </a:spcBef>
              <a:spcAft>
                <a:spcPts val="0"/>
              </a:spcAft>
              <a:buClr>
                <a:schemeClr val="lt1"/>
              </a:buClr>
              <a:buSzPts val="1800"/>
              <a:buChar char="●"/>
            </a:pPr>
            <a:r>
              <a:rPr lang="en-GB" sz="1800" dirty="0">
                <a:solidFill>
                  <a:schemeClr val="lt1"/>
                </a:solidFill>
              </a:rPr>
              <a:t>Software Engineer or Frontend Dev</a:t>
            </a:r>
            <a:endParaRPr sz="1800" dirty="0">
              <a:solidFill>
                <a:schemeClr val="lt1"/>
              </a:solidFill>
            </a:endParaRPr>
          </a:p>
          <a:p>
            <a:pPr marL="457200" lvl="0" indent="-342900" algn="l" rtl="0">
              <a:lnSpc>
                <a:spcPct val="100000"/>
              </a:lnSpc>
              <a:spcBef>
                <a:spcPts val="1200"/>
              </a:spcBef>
              <a:spcAft>
                <a:spcPts val="1000"/>
              </a:spcAft>
              <a:buClr>
                <a:schemeClr val="lt1"/>
              </a:buClr>
              <a:buSzPts val="1800"/>
              <a:buChar char="●"/>
            </a:pPr>
            <a:r>
              <a:rPr lang="en-GB" sz="1800" dirty="0">
                <a:solidFill>
                  <a:schemeClr val="lt1"/>
                </a:solidFill>
              </a:rPr>
              <a:t>User Researcher</a:t>
            </a:r>
            <a:r>
              <a:rPr lang="en-GB" sz="1800" u="sng" dirty="0">
                <a:solidFill>
                  <a:schemeClr val="lt1"/>
                </a:solidFill>
                <a:latin typeface="Arial"/>
                <a:ea typeface="Arial"/>
                <a:cs typeface="Arial"/>
                <a:sym typeface="Arial"/>
              </a:rPr>
              <a:t>      </a:t>
            </a:r>
            <a:endParaRPr sz="1800" dirty="0">
              <a:solidFill>
                <a:schemeClr val="lt1"/>
              </a:solidFill>
            </a:endParaRPr>
          </a:p>
        </p:txBody>
      </p:sp>
      <p:pic>
        <p:nvPicPr>
          <p:cNvPr id="104" name="Google Shape;104;p19" descr="screenshot of a post from the Accessibility in government blog, from Craig Abbott DWP Digital titled: why we've created an accessibility manual and how you can help shape it"/>
          <p:cNvPicPr preferRelativeResize="0"/>
          <p:nvPr/>
        </p:nvPicPr>
        <p:blipFill>
          <a:blip r:embed="rId3">
            <a:alphaModFix/>
          </a:blip>
          <a:stretch>
            <a:fillRect/>
          </a:stretch>
        </p:blipFill>
        <p:spPr>
          <a:xfrm>
            <a:off x="5721575" y="0"/>
            <a:ext cx="3422425" cy="5143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Joining DWP in 2023</a:t>
            </a:r>
            <a:endParaRPr sz="3600" b="0">
              <a:solidFill>
                <a:srgbClr val="513184"/>
              </a:solidFill>
              <a:latin typeface="Roboto Black"/>
              <a:ea typeface="Roboto Black"/>
              <a:cs typeface="Roboto Black"/>
              <a:sym typeface="Roboto Black"/>
            </a:endParaRPr>
          </a:p>
        </p:txBody>
      </p:sp>
      <p:pic>
        <p:nvPicPr>
          <p:cNvPr id="110" name="Google Shape;110;p20" descr="DWP Digital logo"/>
          <p:cNvPicPr preferRelativeResize="0"/>
          <p:nvPr/>
        </p:nvPicPr>
        <p:blipFill>
          <a:blip r:embed="rId3">
            <a:alphaModFix/>
          </a:blip>
          <a:stretch>
            <a:fillRect/>
          </a:stretch>
        </p:blipFill>
        <p:spPr>
          <a:xfrm>
            <a:off x="398425" y="1730475"/>
            <a:ext cx="2309150" cy="2325957"/>
          </a:xfrm>
          <a:prstGeom prst="rect">
            <a:avLst/>
          </a:prstGeom>
          <a:noFill/>
          <a:ln>
            <a:noFill/>
          </a:ln>
        </p:spPr>
      </p:pic>
      <p:pic>
        <p:nvPicPr>
          <p:cNvPr id="111" name="Google Shape;111;p20" descr="Gitlab profile of Tom Napier with the fox logo in the top navigation bar, a round profile photo of Tom, his name and mention of his role: Senior Accessibility Specialist"/>
          <p:cNvPicPr preferRelativeResize="0"/>
          <p:nvPr/>
        </p:nvPicPr>
        <p:blipFill>
          <a:blip r:embed="rId4">
            <a:alphaModFix/>
          </a:blip>
          <a:stretch>
            <a:fillRect/>
          </a:stretch>
        </p:blipFill>
        <p:spPr>
          <a:xfrm>
            <a:off x="2900500" y="1767174"/>
            <a:ext cx="2309151" cy="2289250"/>
          </a:xfrm>
          <a:prstGeom prst="rect">
            <a:avLst/>
          </a:prstGeom>
          <a:noFill/>
          <a:ln>
            <a:noFill/>
          </a:ln>
        </p:spPr>
      </p:pic>
      <p:sp>
        <p:nvSpPr>
          <p:cNvPr id="112" name="Google Shape;112;p20"/>
          <p:cNvSpPr txBox="1"/>
          <p:nvPr/>
        </p:nvSpPr>
        <p:spPr>
          <a:xfrm>
            <a:off x="5518500" y="1851850"/>
            <a:ext cx="3313800" cy="208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rgbClr val="434343"/>
                </a:solidFill>
                <a:latin typeface="Roboto"/>
                <a:ea typeface="Roboto"/>
                <a:cs typeface="Roboto"/>
                <a:sym typeface="Roboto"/>
              </a:rPr>
              <a:t>2 reasons:</a:t>
            </a:r>
            <a:endParaRPr sz="2000">
              <a:solidFill>
                <a:srgbClr val="434343"/>
              </a:solidFill>
              <a:latin typeface="Roboto"/>
              <a:ea typeface="Roboto"/>
              <a:cs typeface="Roboto"/>
              <a:sym typeface="Roboto"/>
            </a:endParaRPr>
          </a:p>
          <a:p>
            <a:pPr marL="0" lvl="0" indent="0" algn="l" rtl="0">
              <a:spcBef>
                <a:spcPts val="0"/>
              </a:spcBef>
              <a:spcAft>
                <a:spcPts val="0"/>
              </a:spcAft>
              <a:buNone/>
            </a:pPr>
            <a:endParaRPr sz="2000">
              <a:solidFill>
                <a:srgbClr val="434343"/>
              </a:solidFill>
              <a:latin typeface="Roboto"/>
              <a:ea typeface="Roboto"/>
              <a:cs typeface="Roboto"/>
              <a:sym typeface="Roboto"/>
            </a:endParaRPr>
          </a:p>
          <a:p>
            <a:pPr marL="457200" lvl="0" indent="-355600" algn="l" rtl="0">
              <a:spcBef>
                <a:spcPts val="1000"/>
              </a:spcBef>
              <a:spcAft>
                <a:spcPts val="0"/>
              </a:spcAft>
              <a:buClr>
                <a:srgbClr val="434343"/>
              </a:buClr>
              <a:buSzPts val="2000"/>
              <a:buFont typeface="Roboto"/>
              <a:buChar char="●"/>
            </a:pPr>
            <a:r>
              <a:rPr lang="en-GB" sz="2000">
                <a:solidFill>
                  <a:srgbClr val="434343"/>
                </a:solidFill>
                <a:latin typeface="Roboto"/>
                <a:ea typeface="Roboto"/>
                <a:cs typeface="Roboto"/>
                <a:sym typeface="Roboto"/>
              </a:rPr>
              <a:t>not enough time</a:t>
            </a:r>
            <a:endParaRPr sz="2000">
              <a:solidFill>
                <a:srgbClr val="434343"/>
              </a:solidFill>
              <a:latin typeface="Roboto"/>
              <a:ea typeface="Roboto"/>
              <a:cs typeface="Roboto"/>
              <a:sym typeface="Roboto"/>
            </a:endParaRPr>
          </a:p>
          <a:p>
            <a:pPr marL="457200" lvl="0" indent="-355600" algn="l" rtl="0">
              <a:spcBef>
                <a:spcPts val="1800"/>
              </a:spcBef>
              <a:spcAft>
                <a:spcPts val="1800"/>
              </a:spcAft>
              <a:buClr>
                <a:srgbClr val="434343"/>
              </a:buClr>
              <a:buSzPts val="2000"/>
              <a:buFont typeface="Roboto"/>
              <a:buChar char="●"/>
            </a:pPr>
            <a:r>
              <a:rPr lang="en-GB" sz="2000">
                <a:solidFill>
                  <a:srgbClr val="434343"/>
                </a:solidFill>
                <a:latin typeface="Roboto"/>
                <a:ea typeface="Roboto"/>
                <a:cs typeface="Roboto"/>
                <a:sym typeface="Roboto"/>
              </a:rPr>
              <a:t>unsure what a service designer does</a:t>
            </a:r>
            <a:endParaRPr sz="2000">
              <a:solidFill>
                <a:srgbClr val="434343"/>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8" name="Google Shape;118;p21"/>
          <p:cNvSpPr txBox="1">
            <a:spLocks noGrp="1"/>
          </p:cNvSpPr>
          <p:nvPr>
            <p:ph type="title"/>
          </p:nvPr>
        </p:nvSpPr>
        <p:spPr>
          <a:xfrm>
            <a:off x="311700" y="2596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513184"/>
                </a:solidFill>
              </a:rPr>
              <a:t>The service designer role</a:t>
            </a:r>
            <a:endParaRPr sz="3600" b="0">
              <a:solidFill>
                <a:srgbClr val="513184"/>
              </a:solidFill>
              <a:latin typeface="Roboto Black"/>
              <a:ea typeface="Roboto Black"/>
              <a:cs typeface="Roboto Black"/>
              <a:sym typeface="Roboto Black"/>
            </a:endParaRPr>
          </a:p>
        </p:txBody>
      </p:sp>
      <p:pic>
        <p:nvPicPr>
          <p:cNvPr id="117" name="Google Shape;117;p21" descr="screenshot of point 5 of the GOV.UK service Standard stating: Make sure everyone can use the service"/>
          <p:cNvPicPr preferRelativeResize="0"/>
          <p:nvPr/>
        </p:nvPicPr>
        <p:blipFill>
          <a:blip r:embed="rId3">
            <a:alphaModFix/>
          </a:blip>
          <a:stretch>
            <a:fillRect/>
          </a:stretch>
        </p:blipFill>
        <p:spPr>
          <a:xfrm>
            <a:off x="468850" y="1173825"/>
            <a:ext cx="3094549" cy="2887726"/>
          </a:xfrm>
          <a:prstGeom prst="rect">
            <a:avLst/>
          </a:prstGeom>
          <a:noFill/>
          <a:ln w="9525" cap="flat" cmpd="sng">
            <a:solidFill>
              <a:srgbClr val="073763"/>
            </a:solidFill>
            <a:prstDash val="solid"/>
            <a:round/>
            <a:headEnd type="none" w="sm" len="sm"/>
            <a:tailEnd type="none" w="sm" len="sm"/>
          </a:ln>
        </p:spPr>
      </p:pic>
      <p:pic>
        <p:nvPicPr>
          <p:cNvPr id="119" name="Google Shape;119;p21" descr="logo of the department for education on the page Apply the service standard"/>
          <p:cNvPicPr preferRelativeResize="0"/>
          <p:nvPr/>
        </p:nvPicPr>
        <p:blipFill>
          <a:blip r:embed="rId4">
            <a:alphaModFix/>
          </a:blip>
          <a:stretch>
            <a:fillRect/>
          </a:stretch>
        </p:blipFill>
        <p:spPr>
          <a:xfrm>
            <a:off x="3447450" y="3264613"/>
            <a:ext cx="1865770" cy="1308925"/>
          </a:xfrm>
          <a:prstGeom prst="rect">
            <a:avLst/>
          </a:prstGeom>
          <a:noFill/>
          <a:ln w="9525" cap="flat" cmpd="sng">
            <a:solidFill>
              <a:srgbClr val="073763"/>
            </a:solidFill>
            <a:prstDash val="solid"/>
            <a:round/>
            <a:headEnd type="none" w="sm" len="sm"/>
            <a:tailEnd type="none" w="sm" len="sm"/>
          </a:ln>
        </p:spPr>
      </p:pic>
      <p:pic>
        <p:nvPicPr>
          <p:cNvPr id="121" name="Google Shape;121;p21" descr="screenshot of the top of the Government Digital and Data profession Capability framework with the new GOV.UK logo and the title: Service Designer. Find out what a service designer in government does."/>
          <p:cNvPicPr preferRelativeResize="0"/>
          <p:nvPr/>
        </p:nvPicPr>
        <p:blipFill>
          <a:blip r:embed="rId5">
            <a:alphaModFix/>
          </a:blip>
          <a:stretch>
            <a:fillRect/>
          </a:stretch>
        </p:blipFill>
        <p:spPr>
          <a:xfrm>
            <a:off x="5654375" y="1173830"/>
            <a:ext cx="3177926" cy="1856845"/>
          </a:xfrm>
          <a:prstGeom prst="rect">
            <a:avLst/>
          </a:prstGeom>
          <a:noFill/>
          <a:ln w="9525" cap="flat" cmpd="sng">
            <a:solidFill>
              <a:srgbClr val="073763"/>
            </a:solidFill>
            <a:prstDash val="solid"/>
            <a:round/>
            <a:headEnd type="none" w="sm" len="sm"/>
            <a:tailEnd type="none" w="sm" len="sm"/>
          </a:ln>
        </p:spPr>
      </p:pic>
      <p:sp>
        <p:nvSpPr>
          <p:cNvPr id="120" name="Google Shape;120;p21"/>
          <p:cNvSpPr/>
          <p:nvPr/>
        </p:nvSpPr>
        <p:spPr>
          <a:xfrm>
            <a:off x="6264600" y="3372125"/>
            <a:ext cx="2567700" cy="897900"/>
          </a:xfrm>
          <a:prstGeom prst="rect">
            <a:avLst/>
          </a:prstGeom>
          <a:solidFill>
            <a:srgbClr val="51318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chemeClr val="lt1"/>
                </a:solidFill>
                <a:latin typeface="Roboto"/>
                <a:ea typeface="Roboto"/>
                <a:cs typeface="Roboto"/>
                <a:sym typeface="Roboto"/>
              </a:rPr>
              <a:t>My own practice</a:t>
            </a:r>
            <a:endParaRPr b="1">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4131</TotalTime>
  <Words>6897</Words>
  <Application>Microsoft Macintosh PowerPoint</Application>
  <PresentationFormat>On-screen Show (16:9)</PresentationFormat>
  <Paragraphs>574</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Roboto Black</vt:lpstr>
      <vt:lpstr>Roboto</vt:lpstr>
      <vt:lpstr>Poppins</vt:lpstr>
      <vt:lpstr>Arial</vt:lpstr>
      <vt:lpstr>Roboto ExtraBold</vt:lpstr>
      <vt:lpstr>Simple Light</vt:lpstr>
      <vt:lpstr>How a service designer can contribute to accessibility</vt:lpstr>
      <vt:lpstr>What I will take you through</vt:lpstr>
      <vt:lpstr>About me</vt:lpstr>
      <vt:lpstr>Learning about accessibility</vt:lpstr>
      <vt:lpstr>Each role in a multi-disciplinary team has a part to play to avoid making a service inaccessible</vt:lpstr>
      <vt:lpstr>Story time:  DWP Accessibility Manual </vt:lpstr>
      <vt:lpstr>May 2021</vt:lpstr>
      <vt:lpstr>Joining DWP in 2023</vt:lpstr>
      <vt:lpstr>The service designer role</vt:lpstr>
      <vt:lpstr>Involving the Service Design Community (1)</vt:lpstr>
      <vt:lpstr>Involving the Service Design Community (2)</vt:lpstr>
      <vt:lpstr>Takeaways from that story</vt:lpstr>
      <vt:lpstr>April 2025</vt:lpstr>
      <vt:lpstr>What’s different in the role?</vt:lpstr>
      <vt:lpstr>When you can’t make part of your service accessible</vt:lpstr>
      <vt:lpstr>Covering the bases </vt:lpstr>
      <vt:lpstr>Accessibility</vt:lpstr>
      <vt:lpstr>1 in 4 people are disabled in the UK</vt:lpstr>
      <vt:lpstr>Defining accessibility</vt:lpstr>
      <vt:lpstr>Web Content Accessibility Guidelines (WCAG)</vt:lpstr>
      <vt:lpstr>Neurodiversity</vt:lpstr>
      <vt:lpstr>An umbrella term</vt:lpstr>
      <vt:lpstr>How it affects people</vt:lpstr>
      <vt:lpstr>1 in 7 people are neurodivergent in the UK</vt:lpstr>
      <vt:lpstr>Cognitive Accessibility Guidelines (COGA)</vt:lpstr>
      <vt:lpstr>Accessibility  → Inclusion</vt:lpstr>
      <vt:lpstr>Designing for everyone</vt:lpstr>
      <vt:lpstr>General recommendations</vt:lpstr>
      <vt:lpstr>Numbers</vt:lpstr>
      <vt:lpstr>End-to-end, back-to-front</vt:lpstr>
      <vt:lpstr>Design communication</vt:lpstr>
      <vt:lpstr>Some basic steps</vt:lpstr>
      <vt:lpstr>Maps</vt:lpstr>
      <vt:lpstr>Example:   Mapping an ecosystem</vt:lpstr>
      <vt:lpstr>Example: Turning the ecosystem visual into a deck (1)</vt:lpstr>
      <vt:lpstr>Example: Turning the ecosystem visual into a deck (2)</vt:lpstr>
      <vt:lpstr>Example: Turning the ecosystem visual into a deck (3)</vt:lpstr>
      <vt:lpstr>Example:   A service map</vt:lpstr>
      <vt:lpstr>Example: Turning the service map visual into a deck (1)</vt:lpstr>
      <vt:lpstr>Example: Turning the service map visual into a deck (2)</vt:lpstr>
      <vt:lpstr>Pros and cons of alternative formats</vt:lpstr>
      <vt:lpstr>Designing together </vt:lpstr>
      <vt:lpstr>But there are no disabled people in my team </vt:lpstr>
      <vt:lpstr>Things can change</vt:lpstr>
      <vt:lpstr>Creating a safe space</vt:lpstr>
      <vt:lpstr>Don’t assume you know what is best</vt:lpstr>
      <vt:lpstr>Manual of me</vt:lpstr>
      <vt:lpstr>Organising - hosting a meeting / workshop</vt:lpstr>
      <vt:lpstr>Presenting during a meeting</vt:lpstr>
      <vt:lpstr>Getting people in a physical venue</vt:lpstr>
      <vt:lpstr>Key takeaways</vt:lpstr>
      <vt:lpstr>Designing for everyone - recap</vt:lpstr>
      <vt:lpstr>Design communications</vt:lpstr>
      <vt:lpstr>Designing together</vt:lpstr>
      <vt:lpstr>More resources</vt:lpstr>
      <vt:lpstr>About accessibility and neurodiversity</vt:lpstr>
      <vt:lpstr>Guidances</vt:lpstr>
      <vt:lpstr>Some of my blog posts</vt:lpstr>
      <vt:lpstr>Thank you!  To Craig Abbott, Tom Napier, Alice Forward, Lindsay Stephens, Shalom Jesusanmi, Helen Spires, and the whole DWP Service Design Community  And thank you for listening! </vt:lpstr>
      <vt:lpstr>Any question?  Get in touch: french@chezleskrus.com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Stephanie Krus</cp:lastModifiedBy>
  <cp:revision>9</cp:revision>
  <dcterms:modified xsi:type="dcterms:W3CDTF">2025-09-01T07:53:03Z</dcterms:modified>
</cp:coreProperties>
</file>